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7" r:id="rId3"/>
    <p:sldId id="260" r:id="rId4"/>
    <p:sldId id="261" r:id="rId5"/>
    <p:sldId id="263" r:id="rId6"/>
    <p:sldId id="264" r:id="rId7"/>
    <p:sldId id="262" r:id="rId8"/>
    <p:sldId id="257" r:id="rId9"/>
    <p:sldId id="266" r:id="rId10"/>
    <p:sldId id="265" r:id="rId11"/>
    <p:sldId id="258" r:id="rId12"/>
    <p:sldId id="268" r:id="rId13"/>
    <p:sldId id="259"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47A308-1AEB-4595-9B7A-AC40083123AF}" type="datetimeFigureOut">
              <a:rPr lang="it-IT" smtClean="0"/>
              <a:t>14/06/2024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80FB54-148A-4CDC-866C-AC728125326B}" type="slidenum">
              <a:rPr lang="it-IT" smtClean="0"/>
              <a:t>‹N›</a:t>
            </a:fld>
            <a:endParaRPr lang="it-IT"/>
          </a:p>
        </p:txBody>
      </p:sp>
    </p:spTree>
    <p:extLst>
      <p:ext uri="{BB962C8B-B14F-4D97-AF65-F5344CB8AC3E}">
        <p14:creationId xmlns:p14="http://schemas.microsoft.com/office/powerpoint/2010/main" val="2126606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180FB54-148A-4CDC-866C-AC728125326B}" type="slidenum">
              <a:rPr lang="it-IT" smtClean="0"/>
              <a:t>13</a:t>
            </a:fld>
            <a:endParaRPr lang="it-IT"/>
          </a:p>
        </p:txBody>
      </p:sp>
    </p:spTree>
    <p:extLst>
      <p:ext uri="{BB962C8B-B14F-4D97-AF65-F5344CB8AC3E}">
        <p14:creationId xmlns:p14="http://schemas.microsoft.com/office/powerpoint/2010/main" val="273842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7B0EA2-0596-B9BD-7AED-FE715547B4F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D1EA0CF-B0D1-6986-69B0-5EDBCD4094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CC96CAE-0E79-672E-234B-059CCC9DAF1E}"/>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5" name="Segnaposto piè di pagina 4">
            <a:extLst>
              <a:ext uri="{FF2B5EF4-FFF2-40B4-BE49-F238E27FC236}">
                <a16:creationId xmlns:a16="http://schemas.microsoft.com/office/drawing/2014/main" id="{24C4EA09-B6B2-1E31-C7E7-6566D109B01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2BC1B3-95AE-8B2F-CBA8-3804D6B3E30B}"/>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481917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3FA57F-8C0D-7362-07DE-A4EE4B59285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20869B4-96AB-E041-5E7A-A9535B37C15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E9B2FD-A3DA-9F4B-A114-D29CDFBB16E5}"/>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5" name="Segnaposto piè di pagina 4">
            <a:extLst>
              <a:ext uri="{FF2B5EF4-FFF2-40B4-BE49-F238E27FC236}">
                <a16:creationId xmlns:a16="http://schemas.microsoft.com/office/drawing/2014/main" id="{6488195D-BC87-8929-DBC7-FCA341AE1A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9595854-8817-160F-9B21-A5B1EDB451E6}"/>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111324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E933AEF-42BF-5255-F762-DFB4D69E855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5A4E732-812A-518F-DD7E-E06BF075A30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1EB5D2F-FFB1-C9F9-C072-72244A771260}"/>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5" name="Segnaposto piè di pagina 4">
            <a:extLst>
              <a:ext uri="{FF2B5EF4-FFF2-40B4-BE49-F238E27FC236}">
                <a16:creationId xmlns:a16="http://schemas.microsoft.com/office/drawing/2014/main" id="{25C95486-57C0-9CF7-A208-A985CD0F68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B0FB7E4-3FBF-9CC5-81D1-E06590EBF2AA}"/>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2502293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24C2D8-EFD6-5445-151D-32AFAA13C08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435DED6-4A89-08ED-A9A6-3714ADD8578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A2B61C6-0825-8EF7-7586-DB2C420DE084}"/>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5" name="Segnaposto piè di pagina 4">
            <a:extLst>
              <a:ext uri="{FF2B5EF4-FFF2-40B4-BE49-F238E27FC236}">
                <a16:creationId xmlns:a16="http://schemas.microsoft.com/office/drawing/2014/main" id="{DCC0E1DB-C879-8DC0-9056-24DA4D052FB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64F9777-6EC5-DF46-00AD-21D7685AB468}"/>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3019663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ECDFA7-6F8F-82F9-6E0B-FED1E46BC5C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7DA0B93-2570-A588-3EF9-812D93CB77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471151D-405E-D714-F238-865A90482C02}"/>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5" name="Segnaposto piè di pagina 4">
            <a:extLst>
              <a:ext uri="{FF2B5EF4-FFF2-40B4-BE49-F238E27FC236}">
                <a16:creationId xmlns:a16="http://schemas.microsoft.com/office/drawing/2014/main" id="{C84EBBB3-114D-9E20-6328-9C940D0E54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5F87C7E-8845-37EA-426F-B895DAA38F5A}"/>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2437028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DF7464-5D0A-9768-FFDC-1B40422A4D9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8FAFDEE-6B2E-8FA3-A45D-3F49449094D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DAA03B4-1E06-409F-10FD-DA840284A99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E9F2EF9-060A-8D16-6094-E0889FD83659}"/>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6" name="Segnaposto piè di pagina 5">
            <a:extLst>
              <a:ext uri="{FF2B5EF4-FFF2-40B4-BE49-F238E27FC236}">
                <a16:creationId xmlns:a16="http://schemas.microsoft.com/office/drawing/2014/main" id="{24B47BE4-89EA-80A9-C655-C16BB0125EC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EC05AFA-18DF-1019-9CD4-949C7088F346}"/>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347888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7E368E-14DD-8B24-CBF3-5CB0FE275F4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36C2D05-083D-E82A-B0B2-0C705E352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AB3FF37-BC0B-8726-829B-8ED943A2AF5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AFFCBF4-6EE3-EB86-5AB2-D4ED0B1AD6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EF60DC0-C536-56EE-5B81-26015CD7F99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9021B52-16CE-ADBC-B619-6EEB1E9AE1A3}"/>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8" name="Segnaposto piè di pagina 7">
            <a:extLst>
              <a:ext uri="{FF2B5EF4-FFF2-40B4-BE49-F238E27FC236}">
                <a16:creationId xmlns:a16="http://schemas.microsoft.com/office/drawing/2014/main" id="{340DC01A-83BA-2A3C-4B60-0D2F0F1024B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C04A370-878A-1A9D-1C84-E0F3FB7D5559}"/>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248939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80F27F-94D8-F339-EBCF-6670BE2EAC4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E71EBD7-2EBA-28DB-F36A-49C151417115}"/>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4" name="Segnaposto piè di pagina 3">
            <a:extLst>
              <a:ext uri="{FF2B5EF4-FFF2-40B4-BE49-F238E27FC236}">
                <a16:creationId xmlns:a16="http://schemas.microsoft.com/office/drawing/2014/main" id="{A6B96DBF-2472-1D9A-532E-84C2B543A56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1F0EBCA-9B0F-2B08-99DF-E82FE4EE0C18}"/>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125539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F0F2A7-68AB-5379-D46B-9E2E1F3EAEA0}"/>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3" name="Segnaposto piè di pagina 2">
            <a:extLst>
              <a:ext uri="{FF2B5EF4-FFF2-40B4-BE49-F238E27FC236}">
                <a16:creationId xmlns:a16="http://schemas.microsoft.com/office/drawing/2014/main" id="{BBAA2730-111F-C976-BC8F-3C94764DD21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887B864-A2A3-F6A9-3CD1-AA3ED4398E7F}"/>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186578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1C62-5CC9-2EB2-48A0-EA45A9CABC5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43EF45-0236-E6B4-C21E-6DEAB81D0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D9C70AB-B739-42B9-7E79-6FEDE5A014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D34A6F8-D64B-3D5C-6EB8-08117B9059B7}"/>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6" name="Segnaposto piè di pagina 5">
            <a:extLst>
              <a:ext uri="{FF2B5EF4-FFF2-40B4-BE49-F238E27FC236}">
                <a16:creationId xmlns:a16="http://schemas.microsoft.com/office/drawing/2014/main" id="{FE5EDFFD-D700-DD1C-4C4A-857FD47512D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6C902C5-017A-1CD0-A939-552D30152998}"/>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37062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01855-2B63-FD8B-C278-BD55DB925CE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A4BC11E-E237-39B1-FF12-95D5BD1F71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C78656A-3BD9-17C0-9E57-AD4EFBED6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2E4908A-2618-DBC4-1265-F415CC59F4BB}"/>
              </a:ext>
            </a:extLst>
          </p:cNvPr>
          <p:cNvSpPr>
            <a:spLocks noGrp="1"/>
          </p:cNvSpPr>
          <p:nvPr>
            <p:ph type="dt" sz="half" idx="10"/>
          </p:nvPr>
        </p:nvSpPr>
        <p:spPr/>
        <p:txBody>
          <a:bodyPr/>
          <a:lstStyle/>
          <a:p>
            <a:fld id="{E53AD410-821E-44D3-A89A-BB81FB90680C}" type="datetimeFigureOut">
              <a:rPr lang="it-IT" smtClean="0"/>
              <a:t>14/06/2024</a:t>
            </a:fld>
            <a:endParaRPr lang="it-IT"/>
          </a:p>
        </p:txBody>
      </p:sp>
      <p:sp>
        <p:nvSpPr>
          <p:cNvPr id="6" name="Segnaposto piè di pagina 5">
            <a:extLst>
              <a:ext uri="{FF2B5EF4-FFF2-40B4-BE49-F238E27FC236}">
                <a16:creationId xmlns:a16="http://schemas.microsoft.com/office/drawing/2014/main" id="{69CFEDFC-CCC9-EACB-EA6D-6EF03E7A697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C4D9F75-3AC4-D70E-A4AD-361FCAD7540D}"/>
              </a:ext>
            </a:extLst>
          </p:cNvPr>
          <p:cNvSpPr>
            <a:spLocks noGrp="1"/>
          </p:cNvSpPr>
          <p:nvPr>
            <p:ph type="sldNum" sz="quarter" idx="12"/>
          </p:nvPr>
        </p:nvSpPr>
        <p:spPr/>
        <p:txBody>
          <a:bodyPr/>
          <a:lstStyle/>
          <a:p>
            <a:fld id="{6EA76394-684D-404F-BC89-83A1885DB273}" type="slidenum">
              <a:rPr lang="it-IT" smtClean="0"/>
              <a:t>‹N›</a:t>
            </a:fld>
            <a:endParaRPr lang="it-IT"/>
          </a:p>
        </p:txBody>
      </p:sp>
    </p:spTree>
    <p:extLst>
      <p:ext uri="{BB962C8B-B14F-4D97-AF65-F5344CB8AC3E}">
        <p14:creationId xmlns:p14="http://schemas.microsoft.com/office/powerpoint/2010/main" val="3040807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9CD9170-C764-0818-D351-BF767F0FA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2E86235-E03C-CC6A-A161-94666FCCAB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CF6E24-7C66-0337-A886-62B9FA9306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AD410-821E-44D3-A89A-BB81FB90680C}" type="datetimeFigureOut">
              <a:rPr lang="it-IT" smtClean="0"/>
              <a:t>14/06/2024</a:t>
            </a:fld>
            <a:endParaRPr lang="it-IT"/>
          </a:p>
        </p:txBody>
      </p:sp>
      <p:sp>
        <p:nvSpPr>
          <p:cNvPr id="5" name="Segnaposto piè di pagina 4">
            <a:extLst>
              <a:ext uri="{FF2B5EF4-FFF2-40B4-BE49-F238E27FC236}">
                <a16:creationId xmlns:a16="http://schemas.microsoft.com/office/drawing/2014/main" id="{D12F35E0-0C70-92FF-147E-82B3E22A67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4957212-A463-15A0-6E61-76C668F2D0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76394-684D-404F-BC89-83A1885DB273}" type="slidenum">
              <a:rPr lang="it-IT" smtClean="0"/>
              <a:t>‹N›</a:t>
            </a:fld>
            <a:endParaRPr lang="it-IT"/>
          </a:p>
        </p:txBody>
      </p:sp>
    </p:spTree>
    <p:extLst>
      <p:ext uri="{BB962C8B-B14F-4D97-AF65-F5344CB8AC3E}">
        <p14:creationId xmlns:p14="http://schemas.microsoft.com/office/powerpoint/2010/main" val="413115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gov.uk/guidance/family-mediation-voucher-scheme#MIA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49A315-48AA-10EA-6558-F3BD72BE1782}"/>
              </a:ext>
            </a:extLst>
          </p:cNvPr>
          <p:cNvSpPr>
            <a:spLocks noGrp="1"/>
          </p:cNvSpPr>
          <p:nvPr>
            <p:ph type="ctrTitle"/>
          </p:nvPr>
        </p:nvSpPr>
        <p:spPr>
          <a:xfrm>
            <a:off x="1524000" y="1600199"/>
            <a:ext cx="9144000" cy="2299448"/>
          </a:xfrm>
        </p:spPr>
        <p:txBody>
          <a:bodyPr>
            <a:normAutofit fontScale="90000"/>
          </a:bodyPr>
          <a:lstStyle/>
          <a:p>
            <a:r>
              <a:rPr lang="it-IT" sz="2200" b="1" i="1" dirty="0">
                <a:effectLst/>
                <a:latin typeface="Calibri" panose="020F0502020204030204" pitchFamily="34" charset="0"/>
                <a:ea typeface="Calibri" panose="020F0502020204030204" pitchFamily="34" charset="0"/>
              </a:rPr>
              <a:t>Corso di Formazione integrativa S.I.Me.F per la riforma Cartabia</a:t>
            </a:r>
            <a:br>
              <a:rPr lang="it-IT" sz="1800" b="1" dirty="0">
                <a:effectLst/>
                <a:latin typeface="Calibri" panose="020F0502020204030204" pitchFamily="34" charset="0"/>
                <a:ea typeface="Calibri" panose="020F0502020204030204" pitchFamily="34" charset="0"/>
              </a:rPr>
            </a:br>
            <a:br>
              <a:rPr lang="it-IT" sz="1800" b="1" dirty="0">
                <a:effectLst/>
                <a:latin typeface="Calibri" panose="020F0502020204030204" pitchFamily="34" charset="0"/>
                <a:ea typeface="Calibri" panose="020F0502020204030204" pitchFamily="34" charset="0"/>
              </a:rPr>
            </a:br>
            <a:r>
              <a:rPr lang="it-IT" sz="1800" b="1" dirty="0">
                <a:effectLst/>
                <a:latin typeface="Calibri" panose="020F0502020204030204" pitchFamily="34" charset="0"/>
                <a:ea typeface="Calibri" panose="020F0502020204030204" pitchFamily="34" charset="0"/>
              </a:rPr>
              <a:t> </a:t>
            </a:r>
            <a:br>
              <a:rPr lang="it-IT" sz="1800" b="1" i="1" dirty="0">
                <a:effectLst/>
                <a:latin typeface="Calibri" panose="020F0502020204030204" pitchFamily="34" charset="0"/>
                <a:ea typeface="Calibri" panose="020F0502020204030204" pitchFamily="34" charset="0"/>
              </a:rPr>
            </a:br>
            <a:r>
              <a:rPr lang="it-IT" sz="4000" b="1" i="1" dirty="0">
                <a:solidFill>
                  <a:srgbClr val="FF0000"/>
                </a:solidFill>
                <a:effectLst/>
                <a:latin typeface="Calibri" panose="020F0502020204030204" pitchFamily="34" charset="0"/>
                <a:ea typeface="Calibri" panose="020F0502020204030204" pitchFamily="34" charset="0"/>
              </a:rPr>
              <a:t>Mediatore Familiare: la professionalizzazione tra iniziative della Federazione e normativa. Dialogo a due voci</a:t>
            </a:r>
            <a:br>
              <a:rPr lang="it-IT" sz="1800" dirty="0">
                <a:effectLst/>
                <a:latin typeface="Calibri" panose="020F0502020204030204" pitchFamily="34" charset="0"/>
                <a:ea typeface="Calibri" panose="020F0502020204030204" pitchFamily="34" charset="0"/>
              </a:rPr>
            </a:br>
            <a:endParaRPr lang="it-IT" dirty="0"/>
          </a:p>
        </p:txBody>
      </p:sp>
      <p:sp>
        <p:nvSpPr>
          <p:cNvPr id="3" name="Sottotitolo 2">
            <a:extLst>
              <a:ext uri="{FF2B5EF4-FFF2-40B4-BE49-F238E27FC236}">
                <a16:creationId xmlns:a16="http://schemas.microsoft.com/office/drawing/2014/main" id="{7951643E-277F-9FD0-A493-F05BEAC58040}"/>
              </a:ext>
            </a:extLst>
          </p:cNvPr>
          <p:cNvSpPr>
            <a:spLocks noGrp="1"/>
          </p:cNvSpPr>
          <p:nvPr>
            <p:ph type="subTitle" idx="1"/>
          </p:nvPr>
        </p:nvSpPr>
        <p:spPr/>
        <p:txBody>
          <a:bodyPr>
            <a:normAutofit/>
          </a:bodyPr>
          <a:lstStyle/>
          <a:p>
            <a:endParaRPr lang="it-IT" dirty="0"/>
          </a:p>
          <a:p>
            <a:r>
              <a:rPr lang="it-IT" dirty="0"/>
              <a:t>A cura di Rita Della Lena e Paola Farinacci</a:t>
            </a:r>
          </a:p>
          <a:p>
            <a:r>
              <a:rPr lang="it-IT" dirty="0"/>
              <a:t>8 giugno 2024, Roma</a:t>
            </a:r>
          </a:p>
        </p:txBody>
      </p:sp>
    </p:spTree>
    <p:extLst>
      <p:ext uri="{BB962C8B-B14F-4D97-AF65-F5344CB8AC3E}">
        <p14:creationId xmlns:p14="http://schemas.microsoft.com/office/powerpoint/2010/main" val="4027088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0BFBDA-7EEE-7C25-DF9E-21477C19B3AF}"/>
              </a:ext>
            </a:extLst>
          </p:cNvPr>
          <p:cNvSpPr>
            <a:spLocks noGrp="1"/>
          </p:cNvSpPr>
          <p:nvPr>
            <p:ph type="title"/>
          </p:nvPr>
        </p:nvSpPr>
        <p:spPr>
          <a:xfrm>
            <a:off x="838200" y="537881"/>
            <a:ext cx="10515600" cy="1152807"/>
          </a:xfrm>
        </p:spPr>
        <p:txBody>
          <a:bodyPr>
            <a:normAutofit fontScale="90000"/>
          </a:bodyPr>
          <a:lstStyle/>
          <a:p>
            <a:pPr algn="ctr"/>
            <a:r>
              <a:rPr lang="it-IT" b="1" i="1" dirty="0">
                <a:solidFill>
                  <a:srgbClr val="FF0000"/>
                </a:solidFill>
              </a:rPr>
              <a:t>2) Azioni F.I.A.Me.F</a:t>
            </a:r>
            <a:r>
              <a:rPr lang="it-IT" sz="2700" b="1" dirty="0">
                <a:solidFill>
                  <a:srgbClr val="FF0000"/>
                </a:solidFill>
              </a:rPr>
              <a:t>:</a:t>
            </a:r>
            <a:r>
              <a:rPr lang="it-IT" sz="3100" b="1" dirty="0">
                <a:solidFill>
                  <a:srgbClr val="FF0000"/>
                </a:solidFill>
              </a:rPr>
              <a:t> costruzione di </a:t>
            </a:r>
            <a:r>
              <a:rPr lang="it-IT" sz="3100" b="1" dirty="0">
                <a:solidFill>
                  <a:srgbClr val="FF0000"/>
                </a:solidFill>
                <a:cs typeface="Times New Roman" panose="02020603050405020304" pitchFamily="18" charset="0"/>
              </a:rPr>
              <a:t>l</a:t>
            </a:r>
            <a:r>
              <a:rPr lang="it-IT" sz="3100" b="1" dirty="0">
                <a:solidFill>
                  <a:srgbClr val="FF0000"/>
                </a:solidFill>
                <a:effectLst/>
                <a:ea typeface="Times New Roman" panose="02020603050405020304" pitchFamily="18" charset="0"/>
                <a:cs typeface="Times New Roman" panose="02020603050405020304" pitchFamily="18" charset="0"/>
              </a:rPr>
              <a:t>inee guida F.I.A.Me.F ad uso dei mediatori familiari componenti tecnici dei Comitati previsti per la costituzione dell’ elenco previsto dall’art. 4 D. Lgs. 149/2022.</a:t>
            </a:r>
            <a:br>
              <a:rPr lang="it-IT"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93CD486E-A23A-D537-EB08-44F9DBB92C01}"/>
              </a:ext>
            </a:extLst>
          </p:cNvPr>
          <p:cNvSpPr>
            <a:spLocks noGrp="1"/>
          </p:cNvSpPr>
          <p:nvPr>
            <p:ph idx="1"/>
          </p:nvPr>
        </p:nvSpPr>
        <p:spPr>
          <a:xfrm>
            <a:off x="510988" y="1550894"/>
            <a:ext cx="11170024" cy="4626069"/>
          </a:xfrm>
        </p:spPr>
        <p:txBody>
          <a:bodyPr>
            <a:normAutofit lnSpcReduction="10000"/>
          </a:bodyPr>
          <a:lstStyle/>
          <a:p>
            <a:pPr marL="0" indent="0" algn="ctr">
              <a:buNone/>
            </a:pPr>
            <a:r>
              <a:rPr lang="it-IT" sz="1600" dirty="0"/>
              <a:t> Disposizioni di attuazione del codice di procedura civile → Titolo II - Degli esperti e degli ausiliari del giudice → </a:t>
            </a:r>
          </a:p>
          <a:p>
            <a:pPr marL="0" indent="0" algn="ctr">
              <a:buNone/>
            </a:pPr>
            <a:r>
              <a:rPr lang="it-IT" sz="1600" dirty="0"/>
              <a:t>Capo I bis - Dei mediatori familiari </a:t>
            </a:r>
            <a:r>
              <a:rPr lang="it-IT" sz="1600" b="1" dirty="0"/>
              <a:t>art 12 quater e quinquies disp. att. c.p.c </a:t>
            </a:r>
          </a:p>
          <a:p>
            <a:pPr marL="0" indent="0" algn="ctr">
              <a:buNone/>
            </a:pPr>
            <a:r>
              <a:rPr lang="it-IT" sz="1600" b="1" u="sng" dirty="0"/>
              <a:t>Elenco dei Mediatori familiari</a:t>
            </a:r>
          </a:p>
          <a:p>
            <a:pPr marL="0" indent="0">
              <a:buNone/>
            </a:pPr>
            <a:r>
              <a:rPr lang="it-IT" sz="1600" dirty="0"/>
              <a:t>Possono chiedere l'iscrizione nell'elenco coloro che sono iscritti da almeno cinque anni a una delle associazioni professionali di mediatori familiari inserite nell'elenco tenuto presso il Ministero dello sviluppo economico, sono forniti di adeguata formazione e di specifica competenza nella disciplina giuridica della famiglia nonché in materia di tutela dei minori e di violenza domestica e di genere e sono di condotta morale specchiata. Sulle domande di iscrizione decide il </a:t>
            </a:r>
            <a:r>
              <a:rPr lang="it-IT" sz="1600" b="1" dirty="0"/>
              <a:t>comitato</a:t>
            </a:r>
            <a:r>
              <a:rPr lang="it-IT" sz="1600" dirty="0"/>
              <a:t> previsto dall'articolo 12 ter. Contro il provvedimento del comitato è ammesso reclamo, entro quindici giorni dalla notificazione, al comitato previsto nell'articolo 5.</a:t>
            </a:r>
          </a:p>
          <a:p>
            <a:pPr marL="0" indent="0">
              <a:buNone/>
            </a:pPr>
            <a:r>
              <a:rPr lang="it-IT" sz="1600" dirty="0"/>
              <a:t>Coloro che aspirano all'iscrizione nell'elenco devono presentare domanda al presidente del tribunale, corredata dai seguenti documenti:</a:t>
            </a:r>
          </a:p>
          <a:p>
            <a:pPr marL="0" indent="0">
              <a:buNone/>
            </a:pPr>
            <a:r>
              <a:rPr lang="it-IT" sz="1600" dirty="0"/>
              <a:t>1) estratto dell'atto di nascita;</a:t>
            </a:r>
          </a:p>
          <a:p>
            <a:pPr marL="0" indent="0">
              <a:buNone/>
            </a:pPr>
            <a:r>
              <a:rPr lang="it-IT" sz="1600" dirty="0"/>
              <a:t>2) certificato generale del casellario giudiziario di data non anteriore a tre mesi dalla presentazione;</a:t>
            </a:r>
          </a:p>
          <a:p>
            <a:pPr marL="0" indent="0">
              <a:buNone/>
            </a:pPr>
            <a:r>
              <a:rPr lang="it-IT" sz="1600" dirty="0"/>
              <a:t>3) certificato di residenza nella circoscrizione del tribunale;</a:t>
            </a:r>
          </a:p>
          <a:p>
            <a:pPr marL="0" indent="0">
              <a:buNone/>
            </a:pPr>
            <a:r>
              <a:rPr lang="it-IT" sz="1600" dirty="0"/>
              <a:t>4) attestazione rilasciata dall'associazione professionale ai sensi dell'articolo 7 della legge 14 gennaio 2013, n. 4; 5) i titoli e i documenti che l'aspirante intende allegare per dimostrare la sua formazione e specifica competenza.</a:t>
            </a:r>
          </a:p>
          <a:p>
            <a:pPr marL="0" indent="0">
              <a:buNone/>
            </a:pPr>
            <a:r>
              <a:rPr lang="it-IT" sz="1600" dirty="0"/>
              <a:t>Il presidente procede ai sensi dell'articolo 17.</a:t>
            </a:r>
          </a:p>
          <a:p>
            <a:pPr marL="0" indent="0">
              <a:buNone/>
            </a:pPr>
            <a:endParaRPr lang="it-IT" sz="1600" dirty="0"/>
          </a:p>
        </p:txBody>
      </p:sp>
    </p:spTree>
    <p:extLst>
      <p:ext uri="{BB962C8B-B14F-4D97-AF65-F5344CB8AC3E}">
        <p14:creationId xmlns:p14="http://schemas.microsoft.com/office/powerpoint/2010/main" val="125960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B818C7-1C31-767B-3C24-B14BD837C9BA}"/>
              </a:ext>
            </a:extLst>
          </p:cNvPr>
          <p:cNvSpPr>
            <a:spLocks noGrp="1"/>
          </p:cNvSpPr>
          <p:nvPr>
            <p:ph type="title"/>
          </p:nvPr>
        </p:nvSpPr>
        <p:spPr/>
        <p:txBody>
          <a:bodyPr>
            <a:normAutofit/>
          </a:bodyPr>
          <a:lstStyle/>
          <a:p>
            <a:r>
              <a:rPr lang="it-IT" b="1" i="1" dirty="0">
                <a:solidFill>
                  <a:srgbClr val="FF0000"/>
                </a:solidFill>
              </a:rPr>
              <a:t>2) Azioni F.I.A.Me.F: </a:t>
            </a:r>
            <a:r>
              <a:rPr lang="it-IT" b="1" dirty="0">
                <a:solidFill>
                  <a:srgbClr val="FF0000"/>
                </a:solidFill>
              </a:rPr>
              <a:t>informare, monitorare, coadiuvare i componenti dei Comitati</a:t>
            </a:r>
            <a:endParaRPr lang="it-IT" dirty="0"/>
          </a:p>
        </p:txBody>
      </p:sp>
      <p:sp>
        <p:nvSpPr>
          <p:cNvPr id="3" name="Segnaposto contenuto 2">
            <a:extLst>
              <a:ext uri="{FF2B5EF4-FFF2-40B4-BE49-F238E27FC236}">
                <a16:creationId xmlns:a16="http://schemas.microsoft.com/office/drawing/2014/main" id="{D34B1B58-298F-1237-24CE-55ECCB00764C}"/>
              </a:ext>
            </a:extLst>
          </p:cNvPr>
          <p:cNvSpPr>
            <a:spLocks noGrp="1"/>
          </p:cNvSpPr>
          <p:nvPr>
            <p:ph idx="1"/>
          </p:nvPr>
        </p:nvSpPr>
        <p:spPr>
          <a:xfrm>
            <a:off x="493059" y="1825625"/>
            <a:ext cx="10860741" cy="4351338"/>
          </a:xfrm>
        </p:spPr>
        <p:txBody>
          <a:bodyPr>
            <a:normAutofit/>
          </a:bodyPr>
          <a:lstStyle/>
          <a:p>
            <a:pPr marL="0" indent="0" algn="ctr">
              <a:buNone/>
            </a:pPr>
            <a:r>
              <a:rPr lang="it-IT" dirty="0"/>
              <a:t>Sondaggio tra tutti i designati, Titolari e Sostituti, della Federazione sullo stato dell’arte (Aprile 2024, ancora in corso). Su 147 Tribunali ad oggi </a:t>
            </a:r>
            <a:r>
              <a:rPr lang="it-IT" b="1" dirty="0"/>
              <a:t>128</a:t>
            </a:r>
            <a:r>
              <a:rPr lang="it-IT" dirty="0"/>
              <a:t> questionari compilati dai designati. Alcuni dei temi su cui si è indagato:  </a:t>
            </a:r>
          </a:p>
          <a:p>
            <a:r>
              <a:rPr lang="it-IT" i="1" dirty="0"/>
              <a:t>Applicazione della tassa dei 168 euro e messa a verbale delle azioni F.I.A.Me.F in tal senso.</a:t>
            </a:r>
          </a:p>
          <a:p>
            <a:r>
              <a:rPr lang="it-IT" i="1" dirty="0"/>
              <a:t>Possibili motivi di rigetto delle domande.</a:t>
            </a:r>
          </a:p>
          <a:p>
            <a:r>
              <a:rPr lang="it-IT" i="1" dirty="0"/>
              <a:t>Periodicità delle riunioni del Comitato.</a:t>
            </a:r>
          </a:p>
          <a:p>
            <a:r>
              <a:rPr lang="it-IT" i="1" dirty="0"/>
              <a:t>Elenchi dei mediatori familiari: modalità di pubblicazione, dati comunicati, numero di mediatori familiari inseriti.</a:t>
            </a:r>
          </a:p>
          <a:p>
            <a:pPr marL="0" indent="0">
              <a:buNone/>
            </a:pPr>
            <a:endParaRPr lang="it-IT" dirty="0"/>
          </a:p>
        </p:txBody>
      </p:sp>
    </p:spTree>
    <p:extLst>
      <p:ext uri="{BB962C8B-B14F-4D97-AF65-F5344CB8AC3E}">
        <p14:creationId xmlns:p14="http://schemas.microsoft.com/office/powerpoint/2010/main" val="388217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A13DF2-C4E4-AF44-4643-2CB859B6532F}"/>
              </a:ext>
            </a:extLst>
          </p:cNvPr>
          <p:cNvSpPr>
            <a:spLocks noGrp="1"/>
          </p:cNvSpPr>
          <p:nvPr>
            <p:ph type="title"/>
          </p:nvPr>
        </p:nvSpPr>
        <p:spPr/>
        <p:txBody>
          <a:bodyPr/>
          <a:lstStyle/>
          <a:p>
            <a:r>
              <a:rPr lang="it-IT" dirty="0"/>
              <a:t> </a:t>
            </a:r>
            <a:r>
              <a:rPr lang="it-IT" b="1" i="1" dirty="0">
                <a:solidFill>
                  <a:srgbClr val="FF0000"/>
                </a:solidFill>
              </a:rPr>
              <a:t>2) Azioni F.I.A.Me.F: tassa governativa</a:t>
            </a:r>
          </a:p>
        </p:txBody>
      </p:sp>
      <p:sp>
        <p:nvSpPr>
          <p:cNvPr id="3" name="Segnaposto contenuto 2">
            <a:extLst>
              <a:ext uri="{FF2B5EF4-FFF2-40B4-BE49-F238E27FC236}">
                <a16:creationId xmlns:a16="http://schemas.microsoft.com/office/drawing/2014/main" id="{EB18CC36-2707-482A-4AD3-0F32C1A7E000}"/>
              </a:ext>
            </a:extLst>
          </p:cNvPr>
          <p:cNvSpPr>
            <a:spLocks noGrp="1"/>
          </p:cNvSpPr>
          <p:nvPr>
            <p:ph idx="1"/>
          </p:nvPr>
        </p:nvSpPr>
        <p:spPr/>
        <p:txBody>
          <a:bodyPr>
            <a:normAutofit/>
          </a:bodyPr>
          <a:lstStyle/>
          <a:p>
            <a:pPr marL="0" indent="0">
              <a:buNone/>
            </a:pPr>
            <a:r>
              <a:rPr lang="it-IT" dirty="0"/>
              <a:t>In data 4 Dicembre 2023 </a:t>
            </a:r>
          </a:p>
          <a:p>
            <a:pPr marL="0" indent="0">
              <a:buNone/>
            </a:pPr>
            <a:r>
              <a:rPr lang="it-IT" dirty="0"/>
              <a:t>Note inviate a :</a:t>
            </a:r>
          </a:p>
          <a:p>
            <a:r>
              <a:rPr lang="it-IT" dirty="0"/>
              <a:t> Presidente della Corte Suprema di Cassazione, Presidenti di Corte di Appello, Presidenti di Tribunale </a:t>
            </a:r>
          </a:p>
          <a:p>
            <a:r>
              <a:rPr lang="it-IT" dirty="0"/>
              <a:t>Dipartimento per gli Affari di Giustizia, Ministero della Giustizia </a:t>
            </a:r>
            <a:endParaRPr lang="it-IT" i="1" dirty="0"/>
          </a:p>
          <a:p>
            <a:pPr marL="0" indent="0">
              <a:buNone/>
            </a:pPr>
            <a:r>
              <a:rPr lang="it-IT" dirty="0"/>
              <a:t>Istanza di revisione parere inviata</a:t>
            </a:r>
          </a:p>
          <a:p>
            <a:r>
              <a:rPr lang="it-IT" dirty="0"/>
              <a:t> </a:t>
            </a:r>
            <a:r>
              <a:rPr lang="it-IT" sz="2400" i="1" dirty="0"/>
              <a:t>AGENZIA DELLE ENTRATE DIREZIONE CENTRALE PERSONE FISICHE, LAVORATORI AUTONOMI ED ENTI NON COMMERCIALI .</a:t>
            </a:r>
          </a:p>
          <a:p>
            <a:endParaRPr lang="it-IT" sz="2400" i="1" dirty="0"/>
          </a:p>
        </p:txBody>
      </p:sp>
    </p:spTree>
    <p:extLst>
      <p:ext uri="{BB962C8B-B14F-4D97-AF65-F5344CB8AC3E}">
        <p14:creationId xmlns:p14="http://schemas.microsoft.com/office/powerpoint/2010/main" val="1232763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8A8815-FE97-F28B-1A75-0C94F8648B3D}"/>
              </a:ext>
            </a:extLst>
          </p:cNvPr>
          <p:cNvSpPr>
            <a:spLocks noGrp="1"/>
          </p:cNvSpPr>
          <p:nvPr>
            <p:ph type="title"/>
          </p:nvPr>
        </p:nvSpPr>
        <p:spPr>
          <a:xfrm>
            <a:off x="838200" y="1506071"/>
            <a:ext cx="10515600" cy="179294"/>
          </a:xfrm>
        </p:spPr>
        <p:txBody>
          <a:bodyPr>
            <a:normAutofit fontScale="90000"/>
          </a:bodyPr>
          <a:lstStyle/>
          <a:p>
            <a:pPr algn="ctr"/>
            <a:r>
              <a:rPr lang="it-IT" b="1" i="1" dirty="0">
                <a:solidFill>
                  <a:srgbClr val="FF0000"/>
                </a:solidFill>
              </a:rPr>
              <a:t>3) Azioni F.I.A.Me.F : </a:t>
            </a:r>
            <a:r>
              <a:rPr lang="it-IT" sz="3600" b="1" i="1" dirty="0">
                <a:solidFill>
                  <a:srgbClr val="FF0000"/>
                </a:solidFill>
              </a:rPr>
              <a:t>interlocuzioni istituzionali</a:t>
            </a:r>
            <a:br>
              <a:rPr lang="it-IT" sz="3600" b="1" dirty="0">
                <a:solidFill>
                  <a:srgbClr val="FF0000"/>
                </a:solidFill>
              </a:rPr>
            </a:br>
            <a:r>
              <a:rPr lang="it-IT" b="1" dirty="0">
                <a:solidFill>
                  <a:srgbClr val="FF0000"/>
                </a:solidFill>
              </a:rPr>
              <a:t>ricerca/azione </a:t>
            </a:r>
            <a:r>
              <a:rPr lang="it-IT" sz="4000" b="1" dirty="0">
                <a:solidFill>
                  <a:srgbClr val="FF0000"/>
                </a:solidFill>
              </a:rPr>
              <a:t>Autorità Garante per l’infanzia AGIA </a:t>
            </a:r>
            <a:br>
              <a:rPr lang="it-IT" sz="4000" b="1" dirty="0">
                <a:solidFill>
                  <a:srgbClr val="FF0000"/>
                </a:solidFill>
              </a:rPr>
            </a:br>
            <a:r>
              <a:rPr lang="it-IT" sz="2700" b="1" dirty="0">
                <a:solidFill>
                  <a:srgbClr val="FF0000"/>
                </a:solidFill>
              </a:rPr>
              <a:t>(luglio 2023-luglio 2024)</a:t>
            </a:r>
            <a:br>
              <a:rPr lang="it-IT" sz="4000" b="1" dirty="0">
                <a:solidFill>
                  <a:srgbClr val="FF0000"/>
                </a:solidFill>
              </a:rPr>
            </a:br>
            <a:br>
              <a:rPr lang="it-IT" dirty="0"/>
            </a:br>
            <a:endParaRPr lang="it-IT" dirty="0"/>
          </a:p>
        </p:txBody>
      </p:sp>
      <p:sp>
        <p:nvSpPr>
          <p:cNvPr id="3" name="Segnaposto contenuto 2">
            <a:extLst>
              <a:ext uri="{FF2B5EF4-FFF2-40B4-BE49-F238E27FC236}">
                <a16:creationId xmlns:a16="http://schemas.microsoft.com/office/drawing/2014/main" id="{9D1AB8BF-2E56-D965-0A30-AE26FD293E2B}"/>
              </a:ext>
            </a:extLst>
          </p:cNvPr>
          <p:cNvSpPr>
            <a:spLocks noGrp="1"/>
          </p:cNvSpPr>
          <p:nvPr>
            <p:ph idx="1"/>
          </p:nvPr>
        </p:nvSpPr>
        <p:spPr/>
        <p:txBody>
          <a:bodyPr>
            <a:normAutofit fontScale="92500" lnSpcReduction="10000"/>
          </a:bodyPr>
          <a:lstStyle/>
          <a:p>
            <a:r>
              <a:rPr lang="it-IT" dirty="0"/>
              <a:t>Nella prima fase 33 audizioni tra magistrati , avvocati, professori universitari e ovviamente….mediatori familiari!  </a:t>
            </a:r>
            <a:r>
              <a:rPr lang="it-IT" dirty="0">
                <a:solidFill>
                  <a:srgbClr val="FF0000"/>
                </a:solidFill>
              </a:rPr>
              <a:t>(6 soci S.I.Me.F auditi)</a:t>
            </a:r>
          </a:p>
          <a:p>
            <a:r>
              <a:rPr lang="it-IT" dirty="0"/>
              <a:t>Incontri con magistrati di tribunali del Centro-Nord </a:t>
            </a:r>
            <a:r>
              <a:rPr lang="it-IT" i="1" dirty="0">
                <a:solidFill>
                  <a:srgbClr val="FF0000"/>
                </a:solidFill>
              </a:rPr>
              <a:t>(</a:t>
            </a:r>
            <a:r>
              <a:rPr lang="it-IT" sz="1800" i="1" kern="0" dirty="0">
                <a:solidFill>
                  <a:srgbClr val="FF0000"/>
                </a:solidFill>
                <a:effectLst/>
                <a:latin typeface="Book Antiqua" panose="02040602050305030304" pitchFamily="18" charset="0"/>
                <a:ea typeface="Calibri" panose="020F0502020204030204" pitchFamily="34" charset="0"/>
                <a:cs typeface="Calibri" panose="020F0502020204030204" pitchFamily="34" charset="0"/>
              </a:rPr>
              <a:t>quasi 50 tra Presidenti di Tribunale, Presidenti di Sezione e loro delegati)</a:t>
            </a:r>
            <a:r>
              <a:rPr lang="it-IT" i="1" dirty="0">
                <a:solidFill>
                  <a:srgbClr val="FF0000"/>
                </a:solidFill>
              </a:rPr>
              <a:t> </a:t>
            </a:r>
            <a:r>
              <a:rPr lang="it-IT" dirty="0"/>
              <a:t>e Sud e Isole  </a:t>
            </a:r>
            <a:r>
              <a:rPr lang="it-IT" dirty="0">
                <a:solidFill>
                  <a:srgbClr val="FF0000"/>
                </a:solidFill>
              </a:rPr>
              <a:t>(</a:t>
            </a:r>
            <a:r>
              <a:rPr lang="it-IT" sz="1800" i="1" dirty="0">
                <a:solidFill>
                  <a:srgbClr val="FF0000"/>
                </a:solidFill>
                <a:effectLst/>
                <a:latin typeface="Book Antiqua" panose="02040602050305030304" pitchFamily="18" charset="0"/>
                <a:ea typeface="Calibri" panose="020F0502020204030204" pitchFamily="34" charset="0"/>
              </a:rPr>
              <a:t>25 tra Presidenti di Tribunale, Presidenti di Sezione, loro delegati, Giudici di Pace e un Direttore Amministrativo)</a:t>
            </a:r>
            <a:endParaRPr lang="it-IT" i="1" dirty="0">
              <a:solidFill>
                <a:srgbClr val="FF0000"/>
              </a:solidFill>
            </a:endParaRPr>
          </a:p>
          <a:p>
            <a:r>
              <a:rPr lang="it-IT" dirty="0"/>
              <a:t>Incontro con Dipartimenti Universitari, Professori e Docenti di mediazione e materie attinenti. </a:t>
            </a:r>
            <a:r>
              <a:rPr lang="it-IT" dirty="0">
                <a:solidFill>
                  <a:srgbClr val="FF0000"/>
                </a:solidFill>
              </a:rPr>
              <a:t>(</a:t>
            </a:r>
            <a:r>
              <a:rPr lang="it-IT" sz="1700" dirty="0">
                <a:solidFill>
                  <a:srgbClr val="FF0000"/>
                </a:solidFill>
                <a:latin typeface="Book Antiqua" panose="02040602050305030304" pitchFamily="18" charset="0"/>
              </a:rPr>
              <a:t>presenti </a:t>
            </a:r>
            <a:r>
              <a:rPr lang="it-IT" sz="1800" kern="0" dirty="0">
                <a:solidFill>
                  <a:srgbClr val="FF0000"/>
                </a:solidFill>
                <a:effectLst/>
                <a:latin typeface="Book Antiqua" panose="02040602050305030304" pitchFamily="18" charset="0"/>
                <a:ea typeface="Calibri" panose="020F0502020204030204" pitchFamily="34" charset="0"/>
                <a:cs typeface="Calibri" panose="020F0502020204030204" pitchFamily="34" charset="0"/>
              </a:rPr>
              <a:t>35 rappresentanti di Dipartimenti)</a:t>
            </a:r>
            <a:endParaRPr lang="it-IT" dirty="0">
              <a:solidFill>
                <a:srgbClr val="FF0000"/>
              </a:solidFill>
            </a:endParaRPr>
          </a:p>
          <a:p>
            <a:r>
              <a:rPr lang="it-IT" dirty="0"/>
              <a:t>Questionario sulla mediazione familiare inviato a Tribunali, Dipartimenti Universitari.</a:t>
            </a:r>
          </a:p>
          <a:p>
            <a:r>
              <a:rPr lang="it-IT" dirty="0"/>
              <a:t>Al termine ne esiterà un documento a cura della Commissione AGIA sul quale l’Autorità farà commenti e darà indicazioni, l’interlocutore finale è il Legislatore.</a:t>
            </a:r>
          </a:p>
        </p:txBody>
      </p:sp>
    </p:spTree>
    <p:extLst>
      <p:ext uri="{BB962C8B-B14F-4D97-AF65-F5344CB8AC3E}">
        <p14:creationId xmlns:p14="http://schemas.microsoft.com/office/powerpoint/2010/main" val="2453890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81C86C-42FD-458F-B142-93B7517F5DDC}"/>
              </a:ext>
            </a:extLst>
          </p:cNvPr>
          <p:cNvSpPr>
            <a:spLocks noGrp="1"/>
          </p:cNvSpPr>
          <p:nvPr>
            <p:ph type="title"/>
          </p:nvPr>
        </p:nvSpPr>
        <p:spPr/>
        <p:txBody>
          <a:bodyPr>
            <a:normAutofit fontScale="90000"/>
          </a:bodyPr>
          <a:lstStyle/>
          <a:p>
            <a:pPr algn="ctr"/>
            <a:r>
              <a:rPr lang="it-IT" b="1" i="1" dirty="0">
                <a:solidFill>
                  <a:srgbClr val="FF0000"/>
                </a:solidFill>
              </a:rPr>
              <a:t>3) Azioni F.I.A.Me.F : </a:t>
            </a:r>
            <a:r>
              <a:rPr lang="it-IT" sz="3600" b="1" i="1" dirty="0">
                <a:solidFill>
                  <a:srgbClr val="FF0000"/>
                </a:solidFill>
              </a:rPr>
              <a:t>interlocuzioni istituzionali</a:t>
            </a:r>
            <a:br>
              <a:rPr lang="it-IT" sz="3600" b="1" dirty="0">
                <a:solidFill>
                  <a:srgbClr val="FF0000"/>
                </a:solidFill>
              </a:rPr>
            </a:br>
            <a:r>
              <a:rPr lang="it-IT" b="1" dirty="0">
                <a:solidFill>
                  <a:srgbClr val="FF0000"/>
                </a:solidFill>
              </a:rPr>
              <a:t>ricerca/azione </a:t>
            </a:r>
            <a:r>
              <a:rPr lang="it-IT" sz="4000" b="1" dirty="0">
                <a:solidFill>
                  <a:srgbClr val="FF0000"/>
                </a:solidFill>
              </a:rPr>
              <a:t>Autorità Garante per l’infanzia AGIA </a:t>
            </a:r>
            <a:br>
              <a:rPr lang="it-IT" sz="4000" b="1" dirty="0">
                <a:solidFill>
                  <a:srgbClr val="FF0000"/>
                </a:solidFill>
              </a:rPr>
            </a:br>
            <a:r>
              <a:rPr lang="it-IT" sz="2700" b="1" dirty="0">
                <a:solidFill>
                  <a:srgbClr val="FF0000"/>
                </a:solidFill>
              </a:rPr>
              <a:t>(luglio 2023-luglio 2024)</a:t>
            </a:r>
            <a:r>
              <a:rPr lang="it-IT" dirty="0"/>
              <a:t> </a:t>
            </a:r>
          </a:p>
        </p:txBody>
      </p:sp>
      <p:sp>
        <p:nvSpPr>
          <p:cNvPr id="3" name="Segnaposto contenuto 2">
            <a:extLst>
              <a:ext uri="{FF2B5EF4-FFF2-40B4-BE49-F238E27FC236}">
                <a16:creationId xmlns:a16="http://schemas.microsoft.com/office/drawing/2014/main" id="{32CCEBB2-FA94-4C33-0704-631C59BB0859}"/>
              </a:ext>
            </a:extLst>
          </p:cNvPr>
          <p:cNvSpPr>
            <a:spLocks noGrp="1"/>
          </p:cNvSpPr>
          <p:nvPr>
            <p:ph idx="1"/>
          </p:nvPr>
        </p:nvSpPr>
        <p:spPr/>
        <p:txBody>
          <a:bodyPr/>
          <a:lstStyle/>
          <a:p>
            <a:pPr marL="0" indent="0">
              <a:buNone/>
            </a:pPr>
            <a:r>
              <a:rPr lang="it-IT" dirty="0"/>
              <a:t>Alcune criticità/linee di intervento portate all’attenzione di AGIA:</a:t>
            </a:r>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5" name="CasellaDiTesto 4">
            <a:extLst>
              <a:ext uri="{FF2B5EF4-FFF2-40B4-BE49-F238E27FC236}">
                <a16:creationId xmlns:a16="http://schemas.microsoft.com/office/drawing/2014/main" id="{9C48F737-DBCB-9144-6EDF-B0E5B935B376}"/>
              </a:ext>
            </a:extLst>
          </p:cNvPr>
          <p:cNvSpPr txBox="1"/>
          <p:nvPr/>
        </p:nvSpPr>
        <p:spPr>
          <a:xfrm>
            <a:off x="717175" y="2127374"/>
            <a:ext cx="10703859" cy="3539430"/>
          </a:xfrm>
          <a:prstGeom prst="rect">
            <a:avLst/>
          </a:prstGeom>
          <a:noFill/>
        </p:spPr>
        <p:txBody>
          <a:bodyPr wrap="square">
            <a:spAutoFit/>
          </a:bodyPr>
          <a:lstStyle/>
          <a:p>
            <a:pPr marL="457200" indent="-457200">
              <a:buFont typeface="Arial" panose="020B0604020202020204" pitchFamily="34" charset="0"/>
              <a:buChar char="•"/>
            </a:pPr>
            <a:endParaRPr lang="it-IT" sz="2800" dirty="0"/>
          </a:p>
          <a:p>
            <a:pPr marL="457200" indent="-457200">
              <a:buFont typeface="Arial" panose="020B0604020202020204" pitchFamily="34" charset="0"/>
              <a:buChar char="•"/>
            </a:pPr>
            <a:r>
              <a:rPr lang="it-IT" sz="2800" dirty="0"/>
              <a:t>Il tema delle tariffe professionali cosi come disciplinate dal DM 151/23 ed relazioni con equo compenso.</a:t>
            </a:r>
          </a:p>
          <a:p>
            <a:pPr marL="457200" indent="-457200">
              <a:buFont typeface="Arial" panose="020B0604020202020204" pitchFamily="34" charset="0"/>
              <a:buChar char="•"/>
            </a:pPr>
            <a:r>
              <a:rPr lang="it-IT" sz="2800" dirty="0"/>
              <a:t>L’importanza della valorizzazione della Mediazione familiare nella PA.(ad es. nei Centri per le Famiglie).Il ruolo della Autorità garante nazionale.</a:t>
            </a:r>
          </a:p>
          <a:p>
            <a:pPr marL="457200" indent="-457200">
              <a:buFont typeface="Arial" panose="020B0604020202020204" pitchFamily="34" charset="0"/>
              <a:buChar char="•"/>
            </a:pPr>
            <a:r>
              <a:rPr lang="it-IT" sz="2800" dirty="0">
                <a:effectLst/>
                <a:latin typeface="Calibri" panose="020F0502020204030204" pitchFamily="34" charset="0"/>
                <a:ea typeface="Calibri" panose="020F0502020204030204" pitchFamily="34" charset="0"/>
                <a:cs typeface="Times New Roman" panose="02020603050405020304" pitchFamily="18" charset="0"/>
              </a:rPr>
              <a:t> La mancanza di sanzioni per l’ inosservanza delle disposizioni previste dal  decreto 151/23 </a:t>
            </a:r>
            <a:endParaRPr lang="it-IT" sz="2800" dirty="0"/>
          </a:p>
        </p:txBody>
      </p:sp>
    </p:spTree>
    <p:extLst>
      <p:ext uri="{BB962C8B-B14F-4D97-AF65-F5344CB8AC3E}">
        <p14:creationId xmlns:p14="http://schemas.microsoft.com/office/powerpoint/2010/main" val="2717242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3DFBB6-CC34-F480-B459-3A0F9C980CA1}"/>
              </a:ext>
            </a:extLst>
          </p:cNvPr>
          <p:cNvSpPr>
            <a:spLocks noGrp="1"/>
          </p:cNvSpPr>
          <p:nvPr>
            <p:ph type="title"/>
          </p:nvPr>
        </p:nvSpPr>
        <p:spPr/>
        <p:txBody>
          <a:bodyPr/>
          <a:lstStyle/>
          <a:p>
            <a:pPr algn="ctr"/>
            <a:r>
              <a:rPr lang="it-IT" b="1" i="1" dirty="0">
                <a:solidFill>
                  <a:srgbClr val="FF0000"/>
                </a:solidFill>
              </a:rPr>
              <a:t>La commissione tecnica F.I.A.Me.F</a:t>
            </a:r>
          </a:p>
        </p:txBody>
      </p:sp>
      <p:sp>
        <p:nvSpPr>
          <p:cNvPr id="3" name="Segnaposto contenuto 2">
            <a:extLst>
              <a:ext uri="{FF2B5EF4-FFF2-40B4-BE49-F238E27FC236}">
                <a16:creationId xmlns:a16="http://schemas.microsoft.com/office/drawing/2014/main" id="{3BC894F9-4AE5-8F9A-0CBA-AF52ACE6685D}"/>
              </a:ext>
            </a:extLst>
          </p:cNvPr>
          <p:cNvSpPr>
            <a:spLocks noGrp="1"/>
          </p:cNvSpPr>
          <p:nvPr>
            <p:ph idx="1"/>
          </p:nvPr>
        </p:nvSpPr>
        <p:spPr/>
        <p:txBody>
          <a:bodyPr/>
          <a:lstStyle/>
          <a:p>
            <a:r>
              <a:rPr lang="it-IT" dirty="0"/>
              <a:t>La storia e le azioni dal 2021</a:t>
            </a:r>
          </a:p>
          <a:p>
            <a:r>
              <a:rPr lang="it-IT" dirty="0"/>
              <a:t>La composizione e la collaborazione con il CD F.I.A.Me.F e con i CD delle Associazioni nel rispetto delle diverse competenze</a:t>
            </a:r>
          </a:p>
          <a:p>
            <a:r>
              <a:rPr lang="it-IT" dirty="0"/>
              <a:t>Interlocuzioni con il Ministeri,  Enti pubblici e Istituzioni, partecipazioni a ricerche e tavoli di lavoro.</a:t>
            </a:r>
          </a:p>
          <a:p>
            <a:r>
              <a:rPr lang="it-IT" dirty="0"/>
              <a:t>Attività di affiancamento e consulenza ai soci della Federazione</a:t>
            </a:r>
          </a:p>
          <a:p>
            <a:r>
              <a:rPr lang="it-IT" dirty="0"/>
              <a:t>Interlocuzione con i Tribunali Ordinari e dei Minorenni in relazione alla costituzione dei Comitati ex art.12 </a:t>
            </a:r>
            <a:r>
              <a:rPr lang="it-IT" dirty="0" err="1"/>
              <a:t>disp.att</a:t>
            </a:r>
            <a:r>
              <a:rPr lang="it-IT" dirty="0"/>
              <a:t> .c.p.c.</a:t>
            </a:r>
          </a:p>
          <a:p>
            <a:r>
              <a:rPr lang="it-IT" dirty="0"/>
              <a:t>……</a:t>
            </a:r>
          </a:p>
        </p:txBody>
      </p:sp>
    </p:spTree>
    <p:extLst>
      <p:ext uri="{BB962C8B-B14F-4D97-AF65-F5344CB8AC3E}">
        <p14:creationId xmlns:p14="http://schemas.microsoft.com/office/powerpoint/2010/main" val="1394335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83CF2B-FC47-891F-3E95-2159BB2E5E92}"/>
              </a:ext>
            </a:extLst>
          </p:cNvPr>
          <p:cNvSpPr>
            <a:spLocks noGrp="1"/>
          </p:cNvSpPr>
          <p:nvPr>
            <p:ph type="title"/>
          </p:nvPr>
        </p:nvSpPr>
        <p:spPr>
          <a:xfrm>
            <a:off x="1425388" y="365125"/>
            <a:ext cx="9108141" cy="1325563"/>
          </a:xfrm>
        </p:spPr>
        <p:txBody>
          <a:bodyPr>
            <a:noAutofit/>
          </a:bodyPr>
          <a:lstStyle/>
          <a:p>
            <a:pPr algn="ctr"/>
            <a:r>
              <a:rPr lang="it-IT" sz="4000" b="1" dirty="0"/>
              <a:t>L’importanza dell’</a:t>
            </a:r>
            <a:r>
              <a:rPr lang="it-IT" sz="4000" b="1" i="1" dirty="0">
                <a:solidFill>
                  <a:srgbClr val="FF0000"/>
                </a:solidFill>
              </a:rPr>
              <a:t> informativa sulla mediazione familiare </a:t>
            </a:r>
            <a:r>
              <a:rPr lang="it-IT" sz="4000" b="1" dirty="0"/>
              <a:t>nella Riforma Cartabia</a:t>
            </a:r>
            <a:r>
              <a:rPr lang="it-IT" sz="1800" kern="0" dirty="0">
                <a:effectLst/>
                <a:latin typeface="Book Antiqua" panose="02040602050305030304" pitchFamily="18" charset="0"/>
                <a:ea typeface="Calibri" panose="020F0502020204030204" pitchFamily="34" charset="0"/>
                <a:cs typeface="Calibri" panose="020F0502020204030204" pitchFamily="34" charset="0"/>
              </a:rPr>
              <a:t> (L. 206/2021 al D. Lgs. 149/2022 )</a:t>
            </a:r>
            <a:endParaRPr lang="it-IT" sz="4000" b="1" dirty="0"/>
          </a:p>
        </p:txBody>
      </p:sp>
      <p:sp>
        <p:nvSpPr>
          <p:cNvPr id="3" name="Segnaposto contenuto 2">
            <a:extLst>
              <a:ext uri="{FF2B5EF4-FFF2-40B4-BE49-F238E27FC236}">
                <a16:creationId xmlns:a16="http://schemas.microsoft.com/office/drawing/2014/main" id="{088A906A-E548-4FCF-0A3C-C308EDD23DCC}"/>
              </a:ext>
            </a:extLst>
          </p:cNvPr>
          <p:cNvSpPr>
            <a:spLocks noGrp="1"/>
          </p:cNvSpPr>
          <p:nvPr>
            <p:ph idx="1"/>
          </p:nvPr>
        </p:nvSpPr>
        <p:spPr/>
        <p:txBody>
          <a:bodyPr/>
          <a:lstStyle/>
          <a:p>
            <a:pPr algn="just"/>
            <a:r>
              <a:rPr lang="it-IT" dirty="0"/>
              <a:t>la funzione informativa svolta dal Giudice il quale, ex art. 473-bis 14 c.p.c, </a:t>
            </a:r>
            <a:r>
              <a:rPr lang="it-IT" b="1" dirty="0"/>
              <a:t>deve </a:t>
            </a:r>
            <a:r>
              <a:rPr lang="it-IT" dirty="0"/>
              <a:t>a partire dal decreto di fissazione di udienza ed in ogni momento del procedimento </a:t>
            </a:r>
            <a:r>
              <a:rPr lang="it-IT" i="1" dirty="0"/>
              <a:t>«informare le parti della possibilità di avvalersi della MF»</a:t>
            </a:r>
          </a:p>
          <a:p>
            <a:pPr algn="just"/>
            <a:r>
              <a:rPr lang="it-IT" dirty="0"/>
              <a:t>la funzione informativa svolta dal mediatore </a:t>
            </a:r>
            <a:r>
              <a:rPr lang="it-IT" u="sng" dirty="0"/>
              <a:t>è valorizzata: </a:t>
            </a:r>
            <a:r>
              <a:rPr lang="it-IT" dirty="0"/>
              <a:t>l’art 473,bis 10 c.p.c infatti il giudice </a:t>
            </a:r>
            <a:r>
              <a:rPr lang="it-IT" b="1" dirty="0"/>
              <a:t>può </a:t>
            </a:r>
            <a:r>
              <a:rPr lang="it-IT" i="1" dirty="0"/>
              <a:t>« invitarle a rivolgersi ad un mediatore familiare da loro scelto tra le persone iscritte nell’elenco formato a norma delle disp. att. del presente codice, per ricevere </a:t>
            </a:r>
            <a:r>
              <a:rPr lang="it-IT" i="1" u="sng" dirty="0">
                <a:solidFill>
                  <a:srgbClr val="FF0000"/>
                </a:solidFill>
              </a:rPr>
              <a:t>informazioni circa le finalità, i contenuti e le modalità del percorso e per valutare se intraprenderlo</a:t>
            </a:r>
            <a:r>
              <a:rPr lang="it-IT" i="1" dirty="0">
                <a:solidFill>
                  <a:srgbClr val="FF0000"/>
                </a:solidFill>
              </a:rPr>
              <a:t>»</a:t>
            </a:r>
          </a:p>
        </p:txBody>
      </p:sp>
    </p:spTree>
    <p:extLst>
      <p:ext uri="{BB962C8B-B14F-4D97-AF65-F5344CB8AC3E}">
        <p14:creationId xmlns:p14="http://schemas.microsoft.com/office/powerpoint/2010/main" val="274972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89DEDC-2DFA-A7D7-52F7-D8B191763265}"/>
              </a:ext>
            </a:extLst>
          </p:cNvPr>
          <p:cNvSpPr>
            <a:spLocks noGrp="1"/>
          </p:cNvSpPr>
          <p:nvPr>
            <p:ph type="title"/>
          </p:nvPr>
        </p:nvSpPr>
        <p:spPr>
          <a:xfrm>
            <a:off x="838200" y="365126"/>
            <a:ext cx="10515600" cy="791322"/>
          </a:xfrm>
        </p:spPr>
        <p:txBody>
          <a:bodyPr>
            <a:normAutofit fontScale="90000"/>
          </a:bodyPr>
          <a:lstStyle/>
          <a:p>
            <a:pPr algn="ctr"/>
            <a:r>
              <a:rPr lang="it-IT" sz="3600" b="1" dirty="0">
                <a:solidFill>
                  <a:srgbClr val="FF0000"/>
                </a:solidFill>
              </a:rPr>
              <a:t>L’informativa sulla mediazione nel regolamento DM 151/23</a:t>
            </a:r>
            <a:br>
              <a:rPr lang="it-IT" sz="3600" b="1" dirty="0">
                <a:solidFill>
                  <a:srgbClr val="FF0000"/>
                </a:solidFill>
              </a:rPr>
            </a:br>
            <a:r>
              <a:rPr lang="it-IT" sz="3600" b="1" dirty="0">
                <a:solidFill>
                  <a:srgbClr val="FF0000"/>
                </a:solidFill>
              </a:rPr>
              <a:t>………</a:t>
            </a:r>
            <a:r>
              <a:rPr lang="it-IT" sz="27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L’informativa è questo ma non </a:t>
            </a:r>
            <a:r>
              <a:rPr lang="it-IT" sz="2700" i="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solo</a:t>
            </a:r>
            <a:r>
              <a:rPr lang="it-IT" sz="27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questo!</a:t>
            </a:r>
            <a:endParaRPr lang="it-IT" sz="2700" b="1" i="1" dirty="0">
              <a:solidFill>
                <a:srgbClr val="FF0000"/>
              </a:solidFill>
            </a:endParaRPr>
          </a:p>
        </p:txBody>
      </p:sp>
      <p:sp>
        <p:nvSpPr>
          <p:cNvPr id="3" name="Segnaposto contenuto 2">
            <a:extLst>
              <a:ext uri="{FF2B5EF4-FFF2-40B4-BE49-F238E27FC236}">
                <a16:creationId xmlns:a16="http://schemas.microsoft.com/office/drawing/2014/main" id="{69E3AB4C-F1C6-0FEA-CB3D-60371C7D4323}"/>
              </a:ext>
            </a:extLst>
          </p:cNvPr>
          <p:cNvSpPr>
            <a:spLocks noGrp="1"/>
          </p:cNvSpPr>
          <p:nvPr>
            <p:ph idx="1"/>
          </p:nvPr>
        </p:nvSpPr>
        <p:spPr>
          <a:xfrm>
            <a:off x="838200" y="1156448"/>
            <a:ext cx="10515600" cy="5020515"/>
          </a:xfrm>
        </p:spPr>
        <p:txBody>
          <a:bodyPr>
            <a:normAutofit lnSpcReduction="10000"/>
          </a:bodyPr>
          <a:lstStyle/>
          <a:p>
            <a:pPr algn="just"/>
            <a:r>
              <a:rPr lang="it-IT" dirty="0"/>
              <a:t>Obblighi informativi generali art 6 comma 9, Regole Deontologiche :</a:t>
            </a:r>
          </a:p>
          <a:p>
            <a:pPr marL="0" indent="0" algn="just">
              <a:buNone/>
            </a:pPr>
            <a:r>
              <a:rPr lang="it-IT" sz="2400" dirty="0"/>
              <a:t>Nel </a:t>
            </a:r>
            <a:r>
              <a:rPr lang="it-IT" sz="2400" u="sng" dirty="0"/>
              <a:t>rapporto</a:t>
            </a:r>
            <a:r>
              <a:rPr lang="it-IT" sz="2400" dirty="0"/>
              <a:t> con i mediandi il mediatore familiare è tenuto a: a) informare i mediandi dei propri titoli professionali e della polizza assicurativa, ove stipulata; b) riportare in ogni documento e rapporto scritto con i mediandi le informazioni di cui all’articolo 1, comma 3, della legge n. 4 del 2013; c) informare i mediandi, fin dal primo incontro, sugli obiettivi, le modalità e il percorso dell’ intervento di mediazione familiare; d) informare i mediandi sulla specificità del suo intervento, distinguendolo da quello di altri professionisti iscritti ad ordini o collegi professionali; e) informare i mediandi, prima dell’avvio del percorso di mediazione, del costo degli incontri di mediazione familiare e delle modalità di pagamento e che in nessun caso il costo può essere vincolato al risultato ottenuto; f) rispettare il regolamento (UE) 2016/679 del 27 aprile 2016, nonché il Decreto legislativo 30 giugno 2003, n. 196; g) informare i mediandi che presso le associazioni professionali di mediatori familiari di cui all'articolo 2, della legge n. 4 del 2013 è istituito lo Sportello del Consumatore ai sensi dell’articolo 27-ter del decreto legislativo 6 settembre 2005, n. 206.</a:t>
            </a:r>
          </a:p>
        </p:txBody>
      </p:sp>
    </p:spTree>
    <p:extLst>
      <p:ext uri="{BB962C8B-B14F-4D97-AF65-F5344CB8AC3E}">
        <p14:creationId xmlns:p14="http://schemas.microsoft.com/office/powerpoint/2010/main" val="2317885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38D456-1059-9533-E3A3-877E92EF6F24}"/>
              </a:ext>
            </a:extLst>
          </p:cNvPr>
          <p:cNvSpPr>
            <a:spLocks noGrp="1"/>
          </p:cNvSpPr>
          <p:nvPr>
            <p:ph type="title"/>
          </p:nvPr>
        </p:nvSpPr>
        <p:spPr>
          <a:xfrm>
            <a:off x="838200" y="365125"/>
            <a:ext cx="10515600" cy="809251"/>
          </a:xfrm>
        </p:spPr>
        <p:txBody>
          <a:bodyPr/>
          <a:lstStyle/>
          <a:p>
            <a:pPr algn="ctr"/>
            <a:r>
              <a:rPr kumimoji="0" lang="it-IT" sz="3200" b="1" i="0" u="none" strike="noStrike" kern="1200" cap="none" spc="0" normalizeH="0" baseline="0" noProof="0" dirty="0">
                <a:ln>
                  <a:noFill/>
                </a:ln>
                <a:solidFill>
                  <a:srgbClr val="FF0000"/>
                </a:solidFill>
                <a:effectLst/>
                <a:uLnTx/>
                <a:uFillTx/>
                <a:latin typeface="Calibri Light" panose="020F0302020204030204"/>
                <a:ea typeface="+mj-ea"/>
                <a:cs typeface="+mj-cs"/>
              </a:rPr>
              <a:t>L’informativa sulla mediazione nel regolamento DM 151/23</a:t>
            </a:r>
            <a:endParaRPr lang="it-IT" dirty="0"/>
          </a:p>
        </p:txBody>
      </p:sp>
      <p:sp>
        <p:nvSpPr>
          <p:cNvPr id="3" name="Segnaposto contenuto 2">
            <a:extLst>
              <a:ext uri="{FF2B5EF4-FFF2-40B4-BE49-F238E27FC236}">
                <a16:creationId xmlns:a16="http://schemas.microsoft.com/office/drawing/2014/main" id="{11EB86E2-FA7F-C596-6D3F-391B4C9346CD}"/>
              </a:ext>
            </a:extLst>
          </p:cNvPr>
          <p:cNvSpPr>
            <a:spLocks noGrp="1"/>
          </p:cNvSpPr>
          <p:nvPr>
            <p:ph idx="1"/>
          </p:nvPr>
        </p:nvSpPr>
        <p:spPr>
          <a:xfrm>
            <a:off x="838200" y="1174376"/>
            <a:ext cx="10515600" cy="5002587"/>
          </a:xfrm>
        </p:spPr>
        <p:txBody>
          <a:bodyPr>
            <a:normAutofit fontScale="92500" lnSpcReduction="10000"/>
          </a:bodyPr>
          <a:lstStyle/>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Informativa </a:t>
            </a:r>
            <a:r>
              <a:rPr kumimoji="0" lang="it-IT" sz="2400" b="0" i="0" u="sng" strike="noStrike" kern="1200" cap="none" spc="0" normalizeH="0" baseline="0" noProof="0" dirty="0">
                <a:ln>
                  <a:noFill/>
                </a:ln>
                <a:solidFill>
                  <a:prstClr val="black"/>
                </a:solidFill>
                <a:effectLst/>
                <a:uLnTx/>
                <a:uFillTx/>
                <a:latin typeface="Calibri" panose="020F0502020204030204"/>
                <a:ea typeface="+mn-ea"/>
                <a:cs typeface="+mn-cs"/>
              </a:rPr>
              <a:t>in pendenza di una procedura giudiziaria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art. 6 comma 10.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In pendenza di una procedura giudiziaria, il mediatore familiare: a) informa </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gratuitamente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in via preliminare le parti sulle finalità, i contenuti, le modalità e i costi del percorso, nonché sulla </a:t>
            </a:r>
            <a:r>
              <a:rPr kumimoji="0" lang="it-IT" sz="2400" b="0" i="0" u="sng" strike="noStrike" kern="1200" cap="none" spc="0" normalizeH="0" baseline="0" noProof="0" dirty="0">
                <a:ln>
                  <a:noFill/>
                </a:ln>
                <a:solidFill>
                  <a:prstClr val="black"/>
                </a:solidFill>
                <a:effectLst/>
                <a:uLnTx/>
                <a:uFillTx/>
                <a:latin typeface="Calibri" panose="020F0502020204030204"/>
                <a:ea typeface="+mn-ea"/>
                <a:cs typeface="+mn-cs"/>
              </a:rPr>
              <a:t>disponibilità dell’elenco dei mediatori familiari presso il tribunale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b) fornita l’informativa di cui alla lettera a) , quando le parti decidono di intraprendere il percorso di mediazione, le informa della </a:t>
            </a:r>
            <a:r>
              <a:rPr kumimoji="0" lang="it-IT" sz="2400" b="0" i="0" u="sng" strike="noStrike" kern="1200" cap="none" spc="0" normalizeH="0" baseline="0" noProof="0" dirty="0">
                <a:ln>
                  <a:noFill/>
                </a:ln>
                <a:solidFill>
                  <a:prstClr val="black"/>
                </a:solidFill>
                <a:effectLst/>
                <a:uLnTx/>
                <a:uFillTx/>
                <a:latin typeface="Calibri" panose="020F0502020204030204"/>
                <a:ea typeface="+mn-ea"/>
                <a:cs typeface="+mn-cs"/>
              </a:rPr>
              <a:t>facoltà di avvalersi di uno tra i mediatori familiari inseriti nell’elenco istituito presso il tribunale</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 c) informa la parte costituita in giudizio </a:t>
            </a:r>
            <a:r>
              <a:rPr kumimoji="0" lang="it-IT" sz="2400" b="0" i="0" u="sng" strike="noStrike" kern="1200" cap="none" spc="0" normalizeH="0" baseline="0" noProof="0" dirty="0">
                <a:ln>
                  <a:noFill/>
                </a:ln>
                <a:solidFill>
                  <a:prstClr val="black"/>
                </a:solidFill>
                <a:effectLst/>
                <a:uLnTx/>
                <a:uFillTx/>
                <a:latin typeface="Calibri" panose="020F0502020204030204"/>
                <a:ea typeface="+mn-ea"/>
                <a:cs typeface="+mn-cs"/>
              </a:rPr>
              <a:t>che ha facoltà di farsi assistere dal proprio avvocato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al primo in contro di mediazione, agli incontri successivi che hanno ad oggetto aspetti economici e patrimoniali e per l’eventuale sottoscrizione dell’accordo; </a:t>
            </a:r>
            <a:r>
              <a:rPr kumimoji="0" lang="it-IT" sz="2400" b="0" i="0" u="sng" strike="noStrike" kern="1200" cap="none" spc="0" normalizeH="0" baseline="0" noProof="0" dirty="0">
                <a:ln>
                  <a:noFill/>
                </a:ln>
                <a:solidFill>
                  <a:prstClr val="black"/>
                </a:solidFill>
                <a:effectLst/>
                <a:uLnTx/>
                <a:uFillTx/>
                <a:latin typeface="Calibri" panose="020F0502020204030204"/>
                <a:ea typeface="+mn-ea"/>
                <a:cs typeface="+mn-cs"/>
              </a:rPr>
              <a:t>d) informa le parti che nulla sarà riferito, ad eccezione di quanto previsto dalla lettera f) all’autorità giudiziaria nel caso di interruzione della mediazione familiare o di impossibilità di proseguirla; </a:t>
            </a:r>
            <a:r>
              <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rPr>
              <a:t>e) informa le parti che, nel caso di raggiungimento di accordi in mediazione familiare, questi saranno trasmessi alle autorità competenti direttamente dai mediandi o attraverso i loro avvocati; </a:t>
            </a:r>
            <a:r>
              <a:rPr lang="it-IT" sz="2400" dirty="0"/>
              <a:t>f) riferisce all’autorità giudiziaria, nel rispetto del dovere di riservatezza, circa </a:t>
            </a:r>
            <a:r>
              <a:rPr lang="it-IT" sz="2400" u="sng" dirty="0"/>
              <a:t>l’adesione o la mancata adesione </a:t>
            </a:r>
            <a:r>
              <a:rPr lang="it-IT" sz="2400" dirty="0"/>
              <a:t>dei mediandi al percorso di mediazione familiare.</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1600" dirty="0">
              <a:solidFill>
                <a:prstClr val="black"/>
              </a:solidFill>
              <a:latin typeface="Calibri" panose="020F0502020204030204"/>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it-IT" dirty="0"/>
          </a:p>
        </p:txBody>
      </p:sp>
    </p:spTree>
    <p:extLst>
      <p:ext uri="{BB962C8B-B14F-4D97-AF65-F5344CB8AC3E}">
        <p14:creationId xmlns:p14="http://schemas.microsoft.com/office/powerpoint/2010/main" val="1003218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42352-547B-8FBB-8AE2-33F10A2E7A7F}"/>
              </a:ext>
            </a:extLst>
          </p:cNvPr>
          <p:cNvSpPr>
            <a:spLocks noGrp="1"/>
          </p:cNvSpPr>
          <p:nvPr>
            <p:ph type="title"/>
          </p:nvPr>
        </p:nvSpPr>
        <p:spPr/>
        <p:txBody>
          <a:bodyPr>
            <a:normAutofit fontScale="90000"/>
          </a:bodyPr>
          <a:lstStyle/>
          <a:p>
            <a:pPr algn="ctr"/>
            <a:r>
              <a:rPr kumimoji="0" lang="it-IT" sz="3600" b="0" i="0" u="none" strike="noStrike" kern="1200" cap="none" spc="0" normalizeH="0" baseline="0" noProof="0" dirty="0">
                <a:ln>
                  <a:noFill/>
                </a:ln>
                <a:solidFill>
                  <a:srgbClr val="FF0000"/>
                </a:solidFill>
                <a:effectLst/>
                <a:uLnTx/>
                <a:uFillTx/>
                <a:latin typeface="Calibri" panose="020F0502020204030204"/>
                <a:ea typeface="+mn-ea"/>
                <a:cs typeface="+mn-cs"/>
              </a:rPr>
              <a:t>S.I.Me.F e il documento «lettera di Incarico» inviato a tutti i Soci (Dicembre 2023)</a:t>
            </a:r>
            <a:br>
              <a:rPr kumimoji="0" lang="it-IT" sz="4400" b="0" i="0" u="none" strike="noStrike" kern="1200" cap="none" spc="0" normalizeH="0" baseline="0" noProof="0" dirty="0">
                <a:ln>
                  <a:noFill/>
                </a:ln>
                <a:solidFill>
                  <a:prstClr val="black"/>
                </a:solidFill>
                <a:effectLst/>
                <a:uLnTx/>
                <a:uFillTx/>
                <a:latin typeface="Calibri" panose="020F0502020204030204"/>
                <a:ea typeface="+mn-ea"/>
                <a:cs typeface="+mn-cs"/>
              </a:rPr>
            </a:br>
            <a:endParaRPr lang="it-IT" dirty="0"/>
          </a:p>
        </p:txBody>
      </p:sp>
      <p:sp>
        <p:nvSpPr>
          <p:cNvPr id="4" name="Segnaposto contenuto 3">
            <a:extLst>
              <a:ext uri="{FF2B5EF4-FFF2-40B4-BE49-F238E27FC236}">
                <a16:creationId xmlns:a16="http://schemas.microsoft.com/office/drawing/2014/main" id="{B8E7E7E7-F269-5933-1418-C8F825F04A38}"/>
              </a:ext>
            </a:extLst>
          </p:cNvPr>
          <p:cNvSpPr>
            <a:spLocks noGrp="1"/>
          </p:cNvSpPr>
          <p:nvPr>
            <p:ph sz="half" idx="1"/>
          </p:nvPr>
        </p:nvSpPr>
        <p:spPr>
          <a:xfrm>
            <a:off x="838200" y="1344706"/>
            <a:ext cx="5181600" cy="4832257"/>
          </a:xfrm>
        </p:spPr>
        <p:txBody>
          <a:bodyPr>
            <a:noAutofit/>
          </a:bodyPr>
          <a:lstStyle/>
          <a:p>
            <a:pPr marL="0" indent="0">
              <a:buNone/>
            </a:pPr>
            <a:r>
              <a:rPr lang="it-IT" sz="1200" dirty="0"/>
              <a:t>LETTERA D’INCARICO Mediatore Familiare …………………………………</a:t>
            </a:r>
          </a:p>
          <a:p>
            <a:pPr marL="0" indent="0">
              <a:buNone/>
            </a:pPr>
            <a:r>
              <a:rPr lang="it-IT" sz="1200" dirty="0"/>
              <a:t> Associazione di riferimento………………………………………</a:t>
            </a:r>
          </a:p>
          <a:p>
            <a:pPr marL="0" indent="0">
              <a:buNone/>
            </a:pPr>
            <a:r>
              <a:rPr lang="it-IT" sz="1200" dirty="0"/>
              <a:t> N° di iscrizione………………………………………………….</a:t>
            </a:r>
          </a:p>
          <a:p>
            <a:pPr marL="0" indent="0">
              <a:buNone/>
            </a:pPr>
            <a:r>
              <a:rPr lang="it-IT" sz="1200" dirty="0"/>
              <a:t> Noi sottoscritti ………………………………………nato/a………. . … il……………………………………………………………..C.F……………………………………………residente in …………………………………………………………………………………………………………… e ……………………………………………………. . nato/a </a:t>
            </a:r>
            <a:r>
              <a:rPr lang="it-IT" sz="1200" dirty="0" err="1"/>
              <a:t>a</a:t>
            </a:r>
            <a:r>
              <a:rPr lang="it-IT" sz="1200" dirty="0"/>
              <a:t>. .……………………… il …………………………………………………………….. C.F………………………………………………residente in…………………………………………………………………………………………………………………. ci siamo rivolti al professionista suddetto per intraprendere un percorso di mediazione familiare e siamo informati che: -- la Mediazione Familiare è un percorso strutturato che sostiene e facilita la riorganizzazione delle relazioni familiari dopo la crisi riaprendo i canali comunicativi nell’ottica, in particolare, di una migliore condivisione della responsabilità̀ genitoriale e tutela dei figli; può̀ essere attivato in tutte le situazioni di conflittualità̀ in fase separativa, divorzile o al termine di una unione di fatto; il Mediatore Familiare è una figura professionale terza imparziale tenuta al segreto professionale; non può̀ essere chiamato a testimoniare per fatti avvenuti in sua presenza né a rendere informazioni o relazioni sul percorso di Mediazione Familiare; il Mediatore Familiare Professionista opera un intervento specifico, nel rispetto della Legge n. 4 del 14/01/2013 e della Norma Nazionale UNI 11644- Attività̀ professionali non regolamentate- distinto da quello di altri professionisti iscritti in ordini o collegi professionali ; la disciplina professionale è regolamentata dal DM 27.10.23 n.151. Siamo stati, altresì̀, resi edotti che l’Associazione di riferimento alla quale appartiene il Mediatore Familiare ha istituito lo Sportello del Consumatore ai sensi dell’art. 27-ter del d.lgs. vo 6.9.05 n.206. modulo 4 – intesa preliminare</a:t>
            </a:r>
          </a:p>
        </p:txBody>
      </p:sp>
      <p:sp>
        <p:nvSpPr>
          <p:cNvPr id="5" name="Segnaposto contenuto 4">
            <a:extLst>
              <a:ext uri="{FF2B5EF4-FFF2-40B4-BE49-F238E27FC236}">
                <a16:creationId xmlns:a16="http://schemas.microsoft.com/office/drawing/2014/main" id="{90A5E14B-9F4D-056B-4550-6910B7675AF6}"/>
              </a:ext>
            </a:extLst>
          </p:cNvPr>
          <p:cNvSpPr>
            <a:spLocks noGrp="1"/>
          </p:cNvSpPr>
          <p:nvPr>
            <p:ph sz="half" idx="2"/>
          </p:nvPr>
        </p:nvSpPr>
        <p:spPr>
          <a:xfrm>
            <a:off x="6172200" y="1470212"/>
            <a:ext cx="5181600" cy="4706751"/>
          </a:xfrm>
        </p:spPr>
        <p:txBody>
          <a:bodyPr>
            <a:noAutofit/>
          </a:bodyPr>
          <a:lstStyle/>
          <a:p>
            <a:pPr marL="0" indent="0">
              <a:buNone/>
            </a:pPr>
            <a:r>
              <a:rPr lang="it-IT" sz="1400" dirty="0"/>
              <a:t>In caso di pendenza di una procedura giudiziaria, il Mediatore Familiare ci ha informato che: ---- il primo colloquio informativo è gratuito ed abbiamo la facoltà̀ di avvalerci di uno tra i mediatori familiari inseriti nell’elenco istituito presso il Tribunale; abbiamo la facoltà̀ , se costituiti in giudizio, di farci assistere dal nostro avvocato al primo incontro di mediazione, a quelli successivi che hanno ad oggetto aspetti economici e patrimoniali e per l’eventuale sottoscrizione dell’accordo; nel rispetto del dovere di riservatezza, nel caso di interruzione della mediazione familiare o di impossibilità di proseguirla, nulla sarà riferito dal professionista all’</a:t>
            </a:r>
            <a:r>
              <a:rPr lang="it-IT" sz="1400" dirty="0" err="1"/>
              <a:t>Autorita</a:t>
            </a:r>
            <a:r>
              <a:rPr lang="it-IT" sz="1400" dirty="0"/>
              <a:t>̀ Giudiziaria, se non l’adesione o mancata adesione al percorso; nel caso di raggiungimento di accordi, questi saranno trasmessi alle Autorità̀ competenti direttamente da noi o dai nostri legali Pertanto, ci impegniamo a ---- partecipare agli incontri issati; fornire informazioni complete e veritiere; rispettare i tempi e le modalità̀ di ascolto reciproco; rispettare la riservatezza delle comunicazioni e dei contenuti resi dall’altra parte nell’ambito del percorso di Mediazione Familiare; corrispondere al Mediatore il compenso professionale pari a € ………., oltre accessori come per legge (totale € …………), ad incontro, per ciascuno di noi, da versare a mezzo bonifico bancario sul conto corrente intestato al medesimo professionista, IBAN …………………………………………….., ben consapevoli che in nessun caso il costo degli incontri può̀ essere vincolato al risultato ottenuto. …………….,</a:t>
            </a:r>
          </a:p>
          <a:p>
            <a:pPr marL="0" indent="0">
              <a:buNone/>
            </a:pPr>
            <a:r>
              <a:rPr lang="it-IT" sz="1400" dirty="0"/>
              <a:t> …………………… </a:t>
            </a:r>
            <a:r>
              <a:rPr lang="it-IT" sz="1400" dirty="0" err="1"/>
              <a:t>Sig</a:t>
            </a:r>
            <a:r>
              <a:rPr lang="it-IT" sz="1400" dirty="0"/>
              <a:t>………………………… Sig.ra………………………….. </a:t>
            </a:r>
          </a:p>
        </p:txBody>
      </p:sp>
    </p:spTree>
    <p:extLst>
      <p:ext uri="{BB962C8B-B14F-4D97-AF65-F5344CB8AC3E}">
        <p14:creationId xmlns:p14="http://schemas.microsoft.com/office/powerpoint/2010/main" val="243309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92760D-F188-8C05-E5A1-6D407E66D9D8}"/>
              </a:ext>
            </a:extLst>
          </p:cNvPr>
          <p:cNvSpPr>
            <a:spLocks noGrp="1"/>
          </p:cNvSpPr>
          <p:nvPr>
            <p:ph type="title"/>
          </p:nvPr>
        </p:nvSpPr>
        <p:spPr/>
        <p:txBody>
          <a:bodyPr>
            <a:normAutofit fontScale="90000"/>
          </a:bodyPr>
          <a:lstStyle/>
          <a:p>
            <a:r>
              <a:rPr lang="it-IT" b="1" dirty="0">
                <a:solidFill>
                  <a:srgbClr val="FF0000"/>
                </a:solidFill>
              </a:rPr>
              <a:t>L’informativa sulla mediazione tra riforma Cartabia e regolamento 151/23, una riflessione aperta</a:t>
            </a:r>
          </a:p>
        </p:txBody>
      </p:sp>
      <p:sp>
        <p:nvSpPr>
          <p:cNvPr id="3" name="Segnaposto contenuto 2">
            <a:extLst>
              <a:ext uri="{FF2B5EF4-FFF2-40B4-BE49-F238E27FC236}">
                <a16:creationId xmlns:a16="http://schemas.microsoft.com/office/drawing/2014/main" id="{281E7816-BE37-0C2C-1ACC-14673D81686A}"/>
              </a:ext>
            </a:extLst>
          </p:cNvPr>
          <p:cNvSpPr>
            <a:spLocks noGrp="1"/>
          </p:cNvSpPr>
          <p:nvPr>
            <p:ph idx="1"/>
          </p:nvPr>
        </p:nvSpPr>
        <p:spPr/>
        <p:txBody>
          <a:bodyPr>
            <a:normAutofit fontScale="77500" lnSpcReduction="20000"/>
          </a:bodyPr>
          <a:lstStyle/>
          <a:p>
            <a:r>
              <a:rPr lang="it-IT" sz="3100" dirty="0"/>
              <a:t>I mediatori familiari professionisti e gli elenchi presso i tribunali: la funzione informativa </a:t>
            </a:r>
            <a:r>
              <a:rPr lang="it-IT" sz="3100" i="1" dirty="0"/>
              <a:t>….rimane ferma la possibilità di ricorrere ad un mediatore Familiare non presente nell’elenco !</a:t>
            </a:r>
          </a:p>
          <a:p>
            <a:pPr marL="0" indent="0">
              <a:buNone/>
            </a:pPr>
            <a:endParaRPr lang="it-IT" dirty="0"/>
          </a:p>
          <a:p>
            <a:r>
              <a:rPr lang="it-IT" sz="3100" dirty="0"/>
              <a:t>Gli Spazi o sportelli informativi nel Tribunali- le buone prassi.</a:t>
            </a:r>
          </a:p>
          <a:p>
            <a:endParaRPr lang="it-IT" dirty="0"/>
          </a:p>
          <a:p>
            <a:r>
              <a:rPr lang="it-IT" dirty="0"/>
              <a:t>Un esempio è l'esperienza inglese in relazione al MIAM </a:t>
            </a:r>
            <a:r>
              <a:rPr lang="en-US" dirty="0"/>
              <a:t>Mediation Information and Assessment Meeting obbligatorio (salvo precise cause di esclusione). </a:t>
            </a:r>
          </a:p>
          <a:p>
            <a:pPr marL="0" indent="0">
              <a:buNone/>
            </a:pPr>
            <a:r>
              <a:rPr lang="en-US" i="1" dirty="0"/>
              <a:t>The MIAM will last about an hour, and will give you an opportunity to tell the mediator about your situation, and the issues that need to be decided. The mediator will tell you about the mediation process and other options for reaching agreements. At the end of the meeting, the mediator will tell you whether your case is suitable for mediation, and you can decide whether you want to proceed with mediation or explore another option for resolving issues. The mediator can also give you information about other services which provide help and support. </a:t>
            </a:r>
            <a:r>
              <a:rPr lang="en-US" i="1" dirty="0">
                <a:hlinkClick r:id="rId2"/>
              </a:rPr>
              <a:t>https://www.gov.uk/guidance/family-mediation-voucher-scheme#MIAM</a:t>
            </a:r>
            <a:r>
              <a:rPr lang="en-US" i="1" dirty="0"/>
              <a:t> </a:t>
            </a:r>
          </a:p>
        </p:txBody>
      </p:sp>
    </p:spTree>
    <p:extLst>
      <p:ext uri="{BB962C8B-B14F-4D97-AF65-F5344CB8AC3E}">
        <p14:creationId xmlns:p14="http://schemas.microsoft.com/office/powerpoint/2010/main" val="2409571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0E25A-DDFF-5EB0-E37A-3C092D6E1BA5}"/>
              </a:ext>
            </a:extLst>
          </p:cNvPr>
          <p:cNvSpPr>
            <a:spLocks noGrp="1"/>
          </p:cNvSpPr>
          <p:nvPr>
            <p:ph type="title"/>
          </p:nvPr>
        </p:nvSpPr>
        <p:spPr>
          <a:xfrm>
            <a:off x="524435" y="409948"/>
            <a:ext cx="10968318" cy="1325563"/>
          </a:xfrm>
        </p:spPr>
        <p:txBody>
          <a:bodyPr>
            <a:normAutofit/>
          </a:bodyPr>
          <a:lstStyle/>
          <a:p>
            <a:r>
              <a:rPr lang="it-IT" b="1" i="1" dirty="0">
                <a:solidFill>
                  <a:srgbClr val="FF0000"/>
                </a:solidFill>
              </a:rPr>
              <a:t>1) Azioni F.I.A.Me.F: </a:t>
            </a:r>
            <a:r>
              <a:rPr lang="it-IT" b="1" dirty="0">
                <a:solidFill>
                  <a:srgbClr val="FF0000"/>
                </a:solidFill>
              </a:rPr>
              <a:t>assicurare l’apporto e la garanzia dei Soci nei Comitati presso i Tribunali</a:t>
            </a:r>
            <a:endParaRPr lang="it-IT" dirty="0"/>
          </a:p>
        </p:txBody>
      </p:sp>
      <p:sp>
        <p:nvSpPr>
          <p:cNvPr id="3" name="Segnaposto contenuto 2">
            <a:extLst>
              <a:ext uri="{FF2B5EF4-FFF2-40B4-BE49-F238E27FC236}">
                <a16:creationId xmlns:a16="http://schemas.microsoft.com/office/drawing/2014/main" id="{3BA9C89B-E2FF-716F-A07A-CB8D331FB42D}"/>
              </a:ext>
            </a:extLst>
          </p:cNvPr>
          <p:cNvSpPr>
            <a:spLocks noGrp="1"/>
          </p:cNvSpPr>
          <p:nvPr>
            <p:ph idx="1"/>
          </p:nvPr>
        </p:nvSpPr>
        <p:spPr/>
        <p:txBody>
          <a:bodyPr/>
          <a:lstStyle/>
          <a:p>
            <a:pPr marL="0" indent="0">
              <a:buNone/>
            </a:pPr>
            <a:r>
              <a:rPr lang="it-IT" dirty="0"/>
              <a:t>Designazione Titolare e Sostituto in 147 tribunali  (Gennaio – Luglio 2023) un lavoro di bilanciamento tra le Associazioni federate che ha puntato sulla competenza e disponibilità dei Soci.</a:t>
            </a:r>
          </a:p>
          <a:p>
            <a:pPr marL="0" indent="0">
              <a:buNone/>
            </a:pPr>
            <a:r>
              <a:rPr lang="it-IT" dirty="0"/>
              <a:t>da un monitoraggio interno a F.I.A.Me.F risulta che ad oggi vi sono:</a:t>
            </a:r>
          </a:p>
          <a:p>
            <a:r>
              <a:rPr lang="it-IT" dirty="0">
                <a:effectLst/>
                <a:latin typeface="Wingdings 3" panose="05040102010807070707" pitchFamily="18" charset="2"/>
                <a:ea typeface="Calibri" panose="020F0502020204030204" pitchFamily="34" charset="0"/>
              </a:rPr>
              <a:t>u</a:t>
            </a:r>
            <a:r>
              <a:rPr lang="it-IT" dirty="0">
                <a:effectLst/>
                <a:latin typeface="Times New Roman" panose="02020603050405020304" pitchFamily="18" charset="0"/>
                <a:ea typeface="Calibri" panose="020F0502020204030204" pitchFamily="34" charset="0"/>
              </a:rPr>
              <a:t>  </a:t>
            </a:r>
            <a:r>
              <a:rPr lang="it-IT" dirty="0">
                <a:solidFill>
                  <a:srgbClr val="000000"/>
                </a:solidFill>
                <a:effectLst/>
                <a:latin typeface="Book Antiqua" panose="02040602050305030304" pitchFamily="18" charset="0"/>
                <a:ea typeface="Calibri" panose="020F0502020204030204" pitchFamily="34" charset="0"/>
              </a:rPr>
              <a:t>Comitati costituiti ma non riuniti: 22</a:t>
            </a:r>
            <a:endParaRPr lang="it-IT" dirty="0">
              <a:effectLst/>
              <a:latin typeface="Calibri" panose="020F0502020204030204" pitchFamily="34" charset="0"/>
              <a:ea typeface="Calibri" panose="020F0502020204030204" pitchFamily="34" charset="0"/>
            </a:endParaRPr>
          </a:p>
          <a:p>
            <a:pPr algn="just"/>
            <a:r>
              <a:rPr lang="it-IT" dirty="0">
                <a:effectLst/>
                <a:latin typeface="Wingdings 3" panose="05040102010807070707" pitchFamily="18" charset="2"/>
                <a:ea typeface="Calibri" panose="020F0502020204030204" pitchFamily="34" charset="0"/>
              </a:rPr>
              <a:t>u</a:t>
            </a:r>
            <a:r>
              <a:rPr lang="it-IT" dirty="0">
                <a:effectLst/>
                <a:latin typeface="Times New Roman" panose="02020603050405020304" pitchFamily="18" charset="0"/>
                <a:ea typeface="Calibri" panose="020F0502020204030204" pitchFamily="34" charset="0"/>
              </a:rPr>
              <a:t>  </a:t>
            </a:r>
            <a:r>
              <a:rPr lang="it-IT" dirty="0">
                <a:solidFill>
                  <a:srgbClr val="000000"/>
                </a:solidFill>
                <a:effectLst/>
                <a:latin typeface="Book Antiqua" panose="02040602050305030304" pitchFamily="18" charset="0"/>
                <a:ea typeface="Calibri" panose="020F0502020204030204" pitchFamily="34" charset="0"/>
              </a:rPr>
              <a:t>Comitati riuniti: 58</a:t>
            </a:r>
            <a:endParaRPr lang="it-IT" dirty="0">
              <a:effectLst/>
              <a:latin typeface="Calibri" panose="020F0502020204030204" pitchFamily="34" charset="0"/>
              <a:ea typeface="Calibri" panose="020F0502020204030204" pitchFamily="34" charset="0"/>
            </a:endParaRPr>
          </a:p>
          <a:p>
            <a:pPr algn="just"/>
            <a:r>
              <a:rPr lang="it-IT" dirty="0">
                <a:effectLst/>
                <a:latin typeface="Wingdings 3" panose="05040102010807070707" pitchFamily="18" charset="2"/>
                <a:ea typeface="Calibri" panose="020F0502020204030204" pitchFamily="34" charset="0"/>
              </a:rPr>
              <a:t>u</a:t>
            </a:r>
            <a:r>
              <a:rPr lang="it-IT" dirty="0">
                <a:effectLst/>
                <a:latin typeface="Times New Roman" panose="02020603050405020304" pitchFamily="18" charset="0"/>
                <a:ea typeface="Calibri" panose="020F0502020204030204" pitchFamily="34" charset="0"/>
              </a:rPr>
              <a:t>  </a:t>
            </a:r>
            <a:r>
              <a:rPr lang="it-IT" dirty="0">
                <a:solidFill>
                  <a:srgbClr val="000000"/>
                </a:solidFill>
                <a:effectLst/>
                <a:latin typeface="Book Antiqua" panose="02040602050305030304" pitchFamily="18" charset="0"/>
                <a:ea typeface="Calibri" panose="020F0502020204030204" pitchFamily="34" charset="0"/>
              </a:rPr>
              <a:t>Apertura termini iscrizione in elenco: 57</a:t>
            </a:r>
            <a:endParaRPr lang="it-IT" dirty="0">
              <a:solidFill>
                <a:srgbClr val="000000"/>
              </a:solidFill>
              <a:latin typeface="Calibri" panose="020F0502020204030204" pitchFamily="34" charset="0"/>
              <a:ea typeface="Calibri" panose="020F0502020204030204" pitchFamily="34" charset="0"/>
            </a:endParaRPr>
          </a:p>
          <a:p>
            <a:pPr algn="just"/>
            <a:r>
              <a:rPr lang="it-IT" dirty="0">
                <a:effectLst/>
                <a:latin typeface="Wingdings 3" panose="05040102010807070707" pitchFamily="18" charset="2"/>
                <a:ea typeface="Calibri" panose="020F0502020204030204" pitchFamily="34" charset="0"/>
              </a:rPr>
              <a:t>u</a:t>
            </a:r>
            <a:r>
              <a:rPr lang="it-IT" dirty="0">
                <a:effectLst/>
                <a:latin typeface="Times New Roman" panose="02020603050405020304" pitchFamily="18" charset="0"/>
                <a:ea typeface="Calibri" panose="020F0502020204030204" pitchFamily="34" charset="0"/>
              </a:rPr>
              <a:t>  </a:t>
            </a:r>
            <a:r>
              <a:rPr lang="it-IT" dirty="0">
                <a:solidFill>
                  <a:srgbClr val="000000"/>
                </a:solidFill>
                <a:effectLst/>
                <a:latin typeface="Book Antiqua" panose="02040602050305030304" pitchFamily="18" charset="0"/>
                <a:ea typeface="Calibri" panose="020F0502020204030204" pitchFamily="34" charset="0"/>
              </a:rPr>
              <a:t>Elenchi pubblicati: 45</a:t>
            </a:r>
            <a:endParaRPr lang="it-IT" dirty="0">
              <a:effectLst/>
              <a:latin typeface="Calibri" panose="020F0502020204030204" pitchFamily="34" charset="0"/>
              <a:ea typeface="Calibri" panose="020F0502020204030204" pitchFamily="34" charset="0"/>
            </a:endParaRPr>
          </a:p>
          <a:p>
            <a:pPr marL="0" indent="0">
              <a:buNone/>
            </a:pPr>
            <a:endParaRPr lang="it-IT" dirty="0"/>
          </a:p>
        </p:txBody>
      </p:sp>
    </p:spTree>
    <p:extLst>
      <p:ext uri="{BB962C8B-B14F-4D97-AF65-F5344CB8AC3E}">
        <p14:creationId xmlns:p14="http://schemas.microsoft.com/office/powerpoint/2010/main" val="3229777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8530B8-EDCD-E3B9-7CB6-206D221B7800}"/>
              </a:ext>
            </a:extLst>
          </p:cNvPr>
          <p:cNvSpPr>
            <a:spLocks noGrp="1"/>
          </p:cNvSpPr>
          <p:nvPr>
            <p:ph type="title"/>
          </p:nvPr>
        </p:nvSpPr>
        <p:spPr/>
        <p:txBody>
          <a:bodyPr>
            <a:normAutofit fontScale="90000"/>
          </a:bodyPr>
          <a:lstStyle/>
          <a:p>
            <a:r>
              <a:rPr lang="it-IT" sz="4000" b="1" i="1" dirty="0">
                <a:solidFill>
                  <a:srgbClr val="FF0000"/>
                </a:solidFill>
                <a:latin typeface="Calibri Light" panose="020F0302020204030204"/>
              </a:rPr>
              <a:t>2</a:t>
            </a:r>
            <a:r>
              <a:rPr kumimoji="0" lang="it-IT" sz="4000" b="1" i="1" u="none" strike="noStrike" kern="1200" cap="none" spc="0" normalizeH="0" baseline="0" noProof="0" dirty="0">
                <a:ln>
                  <a:noFill/>
                </a:ln>
                <a:solidFill>
                  <a:srgbClr val="FF0000"/>
                </a:solidFill>
                <a:effectLst/>
                <a:uLnTx/>
                <a:uFillTx/>
                <a:latin typeface="Calibri Light" panose="020F0302020204030204"/>
                <a:ea typeface="+mj-ea"/>
                <a:cs typeface="+mj-cs"/>
              </a:rPr>
              <a:t>) Azioni F.I.A.Me.F</a:t>
            </a:r>
            <a:r>
              <a:rPr kumimoji="0" lang="it-IT" sz="2400" b="1" i="0" u="none" strike="noStrike" kern="1200" cap="none" spc="0" normalizeH="0" baseline="0" noProof="0" dirty="0">
                <a:ln>
                  <a:noFill/>
                </a:ln>
                <a:solidFill>
                  <a:srgbClr val="FF0000"/>
                </a:solidFill>
                <a:effectLst/>
                <a:uLnTx/>
                <a:uFillTx/>
                <a:latin typeface="Calibri Light" panose="020F0302020204030204"/>
                <a:ea typeface="+mj-ea"/>
                <a:cs typeface="+mj-cs"/>
              </a:rPr>
              <a:t>:</a:t>
            </a:r>
            <a:r>
              <a:rPr kumimoji="0" lang="it-IT" sz="2800" b="1" i="0" u="none" strike="noStrike" kern="1200" cap="none" spc="0" normalizeH="0" baseline="0" noProof="0" dirty="0">
                <a:ln>
                  <a:noFill/>
                </a:ln>
                <a:solidFill>
                  <a:srgbClr val="FF0000"/>
                </a:solidFill>
                <a:effectLst/>
                <a:uLnTx/>
                <a:uFillTx/>
                <a:latin typeface="Calibri Light" panose="020F0302020204030204"/>
                <a:ea typeface="+mj-ea"/>
                <a:cs typeface="+mj-cs"/>
              </a:rPr>
              <a:t> costruzione di </a:t>
            </a:r>
            <a:r>
              <a:rPr kumimoji="0" lang="it-IT" sz="2800" b="1" i="0" u="none" strike="noStrike" kern="1200" cap="none" spc="0" normalizeH="0" baseline="0" noProof="0" dirty="0">
                <a:ln>
                  <a:noFill/>
                </a:ln>
                <a:solidFill>
                  <a:srgbClr val="FF0000"/>
                </a:solidFill>
                <a:effectLst/>
                <a:uLnTx/>
                <a:uFillTx/>
                <a:latin typeface="Calibri Light" panose="020F0302020204030204"/>
                <a:ea typeface="+mj-ea"/>
                <a:cs typeface="Times New Roman" panose="02020603050405020304" pitchFamily="18" charset="0"/>
              </a:rPr>
              <a:t>l</a:t>
            </a:r>
            <a:r>
              <a:rPr kumimoji="0" lang="it-IT" sz="2800" b="1" i="0" u="none" strike="noStrike" kern="1200" cap="none" spc="0" normalizeH="0" baseline="0" noProof="0" dirty="0">
                <a:ln>
                  <a:noFill/>
                </a:ln>
                <a:solidFill>
                  <a:srgbClr val="FF0000"/>
                </a:solidFill>
                <a:effectLst/>
                <a:uLnTx/>
                <a:uFillTx/>
                <a:latin typeface="Calibri Light" panose="020F0302020204030204"/>
                <a:ea typeface="Times New Roman" panose="02020603050405020304" pitchFamily="18" charset="0"/>
                <a:cs typeface="Times New Roman" panose="02020603050405020304" pitchFamily="18" charset="0"/>
              </a:rPr>
              <a:t>inee guida F.I.A.Me.F ad uso dei mediatori familiari componenti tecnici dei Comitati previsti per la costituzione dell’ elenco previsto dall’art. 4 D. Lgs. 149/2022.</a:t>
            </a:r>
            <a:endParaRPr lang="it-IT" dirty="0"/>
          </a:p>
        </p:txBody>
      </p:sp>
      <p:sp>
        <p:nvSpPr>
          <p:cNvPr id="3" name="Segnaposto contenuto 2">
            <a:extLst>
              <a:ext uri="{FF2B5EF4-FFF2-40B4-BE49-F238E27FC236}">
                <a16:creationId xmlns:a16="http://schemas.microsoft.com/office/drawing/2014/main" id="{1C804028-2815-3814-AC74-9F048A5BD163}"/>
              </a:ext>
            </a:extLst>
          </p:cNvPr>
          <p:cNvSpPr>
            <a:spLocks noGrp="1"/>
          </p:cNvSpPr>
          <p:nvPr>
            <p:ph idx="1"/>
          </p:nvPr>
        </p:nvSpPr>
        <p:spPr>
          <a:xfrm>
            <a:off x="838200" y="1954306"/>
            <a:ext cx="10515600" cy="4222657"/>
          </a:xfrm>
        </p:spPr>
        <p:txBody>
          <a:bodyPr>
            <a:normAutofit fontScale="70000" lnSpcReduction="20000"/>
          </a:bodyPr>
          <a:lstStyle/>
          <a:p>
            <a:pPr marL="0" indent="0">
              <a:buNone/>
            </a:pPr>
            <a:endParaRPr lang="it-IT" dirty="0"/>
          </a:p>
          <a:p>
            <a:pPr marL="0" indent="0" algn="ctr">
              <a:buNone/>
            </a:pPr>
            <a:r>
              <a:rPr lang="it-IT" sz="2800" dirty="0"/>
              <a:t>Disposizioni di attuazione del codice di procedura civile → Titolo II - Degli esperti e degli ausiliari del giudice → Capo I bis - Dei mediatori familiari art 12 ter disp. att. c.p.c </a:t>
            </a:r>
          </a:p>
          <a:p>
            <a:pPr marL="0" indent="0" algn="ctr">
              <a:buNone/>
            </a:pPr>
            <a:r>
              <a:rPr lang="it-IT" sz="2800" b="1" u="sng" dirty="0"/>
              <a:t>Comitato</a:t>
            </a:r>
          </a:p>
          <a:p>
            <a:pPr marL="0" indent="0" algn="ctr">
              <a:buNone/>
            </a:pPr>
            <a:r>
              <a:rPr lang="it-IT" dirty="0"/>
              <a:t>L'elenco è tenuto dal presidente del tribunale ed è formato da un </a:t>
            </a:r>
            <a:r>
              <a:rPr lang="it-IT" b="1" dirty="0"/>
              <a:t>comitato </a:t>
            </a:r>
            <a:r>
              <a:rPr lang="it-IT" dirty="0"/>
              <a:t>da lui presieduto e composto dal procuratore della Repubblica e da </a:t>
            </a:r>
            <a:r>
              <a:rPr lang="it-IT" b="1" dirty="0"/>
              <a:t>un mediatore familiare, </a:t>
            </a:r>
            <a:r>
              <a:rPr lang="it-IT" dirty="0"/>
              <a:t>designato dalle associazioni professionali di mediatori familiari inserite nell'elenco tenuto presso il Ministero dello sviluppo economico, che esercita la propria attività nel circondario del tribunale.</a:t>
            </a:r>
          </a:p>
          <a:p>
            <a:endParaRPr lang="it-IT" dirty="0"/>
          </a:p>
          <a:p>
            <a:pPr marL="0" indent="0">
              <a:buNone/>
            </a:pPr>
            <a:r>
              <a:rPr lang="it-IT" dirty="0"/>
              <a:t>Le funzioni di segretario del comitato sono esercitate dal cancelliere del tribunale.</a:t>
            </a:r>
          </a:p>
          <a:p>
            <a:endParaRPr lang="it-IT" dirty="0"/>
          </a:p>
          <a:p>
            <a:pPr marL="0" indent="0">
              <a:buNone/>
            </a:pPr>
            <a:r>
              <a:rPr lang="it-IT" dirty="0"/>
              <a:t>L'elenco è permanente. Ogni quattro anni il comitato provvede alla sua revisione per eliminare coloro per i quali è venuto meno alcuno dei requisiti previsti nell'articolo 12 quater o è sorto un impedimento a esercitare l'ufficio</a:t>
            </a:r>
          </a:p>
        </p:txBody>
      </p:sp>
    </p:spTree>
    <p:extLst>
      <p:ext uri="{BB962C8B-B14F-4D97-AF65-F5344CB8AC3E}">
        <p14:creationId xmlns:p14="http://schemas.microsoft.com/office/powerpoint/2010/main" val="341738509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TotalTime>
  <Words>2574</Words>
  <Application>Microsoft Office PowerPoint</Application>
  <PresentationFormat>Widescreen</PresentationFormat>
  <Paragraphs>90</Paragraphs>
  <Slides>14</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14</vt:i4>
      </vt:variant>
    </vt:vector>
  </HeadingPairs>
  <TitlesOfParts>
    <vt:vector size="21" baseType="lpstr">
      <vt:lpstr>Arial</vt:lpstr>
      <vt:lpstr>Book Antiqua</vt:lpstr>
      <vt:lpstr>Calibri</vt:lpstr>
      <vt:lpstr>Calibri Light</vt:lpstr>
      <vt:lpstr>Times New Roman</vt:lpstr>
      <vt:lpstr>Wingdings 3</vt:lpstr>
      <vt:lpstr>Tema di Office</vt:lpstr>
      <vt:lpstr>Corso di Formazione integrativa S.I.Me.F per la riforma Cartabia    Mediatore Familiare: la professionalizzazione tra iniziative della Federazione e normativa. Dialogo a due voci </vt:lpstr>
      <vt:lpstr>La commissione tecnica F.I.A.Me.F</vt:lpstr>
      <vt:lpstr>L’importanza dell’ informativa sulla mediazione familiare nella Riforma Cartabia (L. 206/2021 al D. Lgs. 149/2022 )</vt:lpstr>
      <vt:lpstr>L’informativa sulla mediazione nel regolamento DM 151/23 ………L’informativa è questo ma non solo questo!</vt:lpstr>
      <vt:lpstr>L’informativa sulla mediazione nel regolamento DM 151/23</vt:lpstr>
      <vt:lpstr>S.I.Me.F e il documento «lettera di Incarico» inviato a tutti i Soci (Dicembre 2023) </vt:lpstr>
      <vt:lpstr>L’informativa sulla mediazione tra riforma Cartabia e regolamento 151/23, una riflessione aperta</vt:lpstr>
      <vt:lpstr>1) Azioni F.I.A.Me.F: assicurare l’apporto e la garanzia dei Soci nei Comitati presso i Tribunali</vt:lpstr>
      <vt:lpstr>2) Azioni F.I.A.Me.F: costruzione di linee guida F.I.A.Me.F ad uso dei mediatori familiari componenti tecnici dei Comitati previsti per la costituzione dell’ elenco previsto dall’art. 4 D. Lgs. 149/2022.</vt:lpstr>
      <vt:lpstr>2) Azioni F.I.A.Me.F: costruzione di linee guida F.I.A.Me.F ad uso dei mediatori familiari componenti tecnici dei Comitati previsti per la costituzione dell’ elenco previsto dall’art. 4 D. Lgs. 149/2022. </vt:lpstr>
      <vt:lpstr>2) Azioni F.I.A.Me.F: informare, monitorare, coadiuvare i componenti dei Comitati</vt:lpstr>
      <vt:lpstr> 2) Azioni F.I.A.Me.F: tassa governativa</vt:lpstr>
      <vt:lpstr>3) Azioni F.I.A.Me.F : interlocuzioni istituzionali ricerca/azione Autorità Garante per l’infanzia AGIA  (luglio 2023-luglio 2024)  </vt:lpstr>
      <vt:lpstr>3) Azioni F.I.A.Me.F : interlocuzioni istituzionali ricerca/azione Autorità Garante per l’infanzia AGIA  (luglio 2023-luglio 2024)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Formazione integrativa S.I.Me.F per la riforma Cartabia    Mediatore Familiare: la professionalizzazione tra iniziative della Federazione e normativa. Dialogo a due voci</dc:title>
  <dc:creator>Farinacci Paola (paola.farinacci)</dc:creator>
  <cp:lastModifiedBy>Riccardo Pardini</cp:lastModifiedBy>
  <cp:revision>29</cp:revision>
  <dcterms:created xsi:type="dcterms:W3CDTF">2024-06-01T07:07:06Z</dcterms:created>
  <dcterms:modified xsi:type="dcterms:W3CDTF">2024-06-14T21:47:23Z</dcterms:modified>
</cp:coreProperties>
</file>