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4" r:id="rId3"/>
    <p:sldId id="271" r:id="rId4"/>
    <p:sldId id="274" r:id="rId5"/>
    <p:sldId id="287" r:id="rId6"/>
    <p:sldId id="258" r:id="rId7"/>
    <p:sldId id="292" r:id="rId8"/>
    <p:sldId id="295" r:id="rId9"/>
    <p:sldId id="296" r:id="rId10"/>
    <p:sldId id="293" r:id="rId11"/>
    <p:sldId id="272" r:id="rId12"/>
    <p:sldId id="263" r:id="rId13"/>
    <p:sldId id="264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0" autoAdjust="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E55F8-826D-4B13-A8BA-B0AF4032EF3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59667-CF84-4DAE-80B0-8DF0C1C453A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62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59667-CF84-4DAE-80B0-8DF0C1C453A9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0216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059667-CF84-4DAE-80B0-8DF0C1C453A9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9793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14/06/2024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La nuova norma UNI 11644</a:t>
            </a:r>
            <a:r>
              <a:rPr lang="it-IT" b="1" dirty="0"/>
              <a:t> </a:t>
            </a:r>
            <a:br>
              <a:rPr lang="it-IT" b="1" dirty="0"/>
            </a:br>
            <a:r>
              <a:rPr lang="it-IT" b="1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499992" y="5517232"/>
            <a:ext cx="4644008" cy="1259376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Roma, 8 giugno 2024</a:t>
            </a:r>
            <a:endParaRPr lang="it-IT" sz="1600" dirty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a cura  </a:t>
            </a:r>
            <a:r>
              <a:rPr lang="it-IT" sz="1600" dirty="0">
                <a:solidFill>
                  <a:schemeClr val="tx1"/>
                </a:solidFill>
              </a:rPr>
              <a:t>Rita Della Lena</a:t>
            </a:r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5B4B4835-C3A4-7D95-D46C-3943C485FF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6CF90-569C-D354-E5C7-BEC20F5BA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Nuova denominazione NT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8CC017-A49B-5CFD-4B3B-8B6C74FFB9F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Da  «attività professionali non regolamentate…»</a:t>
            </a:r>
          </a:p>
          <a:p>
            <a:pPr algn="ctr"/>
            <a:r>
              <a:rPr lang="it-IT" dirty="0"/>
              <a:t>a:</a:t>
            </a:r>
          </a:p>
          <a:p>
            <a:r>
              <a:rPr lang="it-IT" dirty="0"/>
              <a:t>«Mediatore Familiare- criteri di certificazione e principi di qualificazione professionale»</a:t>
            </a:r>
          </a:p>
        </p:txBody>
      </p:sp>
    </p:spTree>
    <p:extLst>
      <p:ext uri="{BB962C8B-B14F-4D97-AF65-F5344CB8AC3E}">
        <p14:creationId xmlns:p14="http://schemas.microsoft.com/office/powerpoint/2010/main" val="50720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/>
              <a:t>La nuova NT individua le competenze associate all’attività professionale tramite la descrizione di: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 </a:t>
            </a:r>
            <a:r>
              <a:rPr lang="it-IT" b="1" dirty="0"/>
              <a:t>compiti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/>
              <a:t>   declinati in attività specifiche, conoscenze ed abilità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identificazione del livello complessivo di autonomia e responsabilità che il professionista deve avere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AF683F0A-65C1-C6B7-0927-B04FBA469979}"/>
              </a:ext>
            </a:extLst>
          </p:cNvPr>
          <p:cNvSpPr/>
          <p:nvPr/>
        </p:nvSpPr>
        <p:spPr>
          <a:xfrm>
            <a:off x="4427984" y="4077072"/>
            <a:ext cx="412624" cy="79208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147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/>
              <a:t>Esame di certificazione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  </a:t>
            </a:r>
          </a:p>
          <a:p>
            <a:pPr>
              <a:buNone/>
            </a:pPr>
            <a:r>
              <a:rPr lang="it-IT" dirty="0"/>
              <a:t>  - </a:t>
            </a:r>
            <a:r>
              <a:rPr lang="it-IT" sz="2400" dirty="0"/>
              <a:t>requisiti di accesso (apprendimento formale, non formale, informale)</a:t>
            </a:r>
          </a:p>
          <a:p>
            <a:pPr>
              <a:buNone/>
            </a:pPr>
            <a:r>
              <a:rPr lang="it-IT" sz="2400" dirty="0"/>
              <a:t>   - metodi di valutazione</a:t>
            </a:r>
          </a:p>
          <a:p>
            <a:pPr>
              <a:buNone/>
            </a:pPr>
            <a:r>
              <a:rPr lang="it-IT" sz="2400" dirty="0"/>
              <a:t>   - svolgimento dell’esame</a:t>
            </a:r>
          </a:p>
          <a:p>
            <a:pPr>
              <a:buNone/>
            </a:pPr>
            <a:r>
              <a:rPr lang="it-IT" sz="2400" dirty="0"/>
              <a:t>   - elementi per il mantenimento</a:t>
            </a:r>
          </a:p>
          <a:p>
            <a:pPr>
              <a:buNone/>
            </a:pPr>
            <a:r>
              <a:rPr lang="it-IT" sz="2400" dirty="0"/>
              <a:t>   - elementi per il rinnovo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it-IT" sz="2800" b="1" dirty="0"/>
            </a:br>
            <a:br>
              <a:rPr lang="it-IT" sz="2800" b="1" dirty="0"/>
            </a:br>
            <a:r>
              <a:rPr lang="it-IT" sz="2800" b="1" dirty="0"/>
              <a:t>proposta SIMeF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it-IT" sz="2400" dirty="0"/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Per l’accesso all’esame di certificazione –anche ai fini di incentivare detto processo che rimane volontario- prevedere che per gli iscritti alle associazioni titolate a rilasciare l’attestato di qualità ex art.li 7 e 8 L.4/13 sia sufficiente un’attestazione circa il possesso dei requisiti previsti da parte dell’associato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2A7374-0275-1EB2-17A7-BCEB03023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12BD35-41E1-F56F-B5D7-0DB94379793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Entrata in vigore il 13.8.16 denominata A</a:t>
            </a:r>
            <a:r>
              <a:rPr lang="it-IT" i="1" dirty="0"/>
              <a:t>ttività professionali non regolamentate – Mediatore Familiare- Requisiti di conoscenza, abilità e competenza</a:t>
            </a:r>
          </a:p>
          <a:p>
            <a:pPr algn="just"/>
            <a:r>
              <a:rPr lang="it-IT" dirty="0"/>
              <a:t>Con lo scopo di uniformare i programmi di formazione per garantire un livello qualitativo idoneo ad una professione così complessa</a:t>
            </a:r>
          </a:p>
          <a:p>
            <a:pPr algn="just"/>
            <a:r>
              <a:rPr lang="it-IT" dirty="0"/>
              <a:t>E’ una regolamentazione volontaria, legittimata dalla L.4/13</a:t>
            </a:r>
          </a:p>
        </p:txBody>
      </p:sp>
    </p:spTree>
    <p:extLst>
      <p:ext uri="{BB962C8B-B14F-4D97-AF65-F5344CB8AC3E}">
        <p14:creationId xmlns:p14="http://schemas.microsoft.com/office/powerpoint/2010/main" val="354742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Legge n. 4/2013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dirty="0"/>
              <a:t>Disposizione in materia di professioni non regolamentate in Ordini o Collegi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algn="just"/>
            <a:r>
              <a:rPr lang="it-IT" dirty="0"/>
              <a:t>Professione: attività economica volta alla prestazione di servizi o opere a favore di terzi esercitata abitualmente e prevalentemente mediante lavoro intellettuale, con esclusione delle sanitarie, artigianali, commerciali e di pubblico esercizio disciplinati da specifiche normative.</a:t>
            </a:r>
          </a:p>
          <a:p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311396" y="2960948"/>
            <a:ext cx="48463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10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4CDE16-17E3-4D8D-8FA2-B5016B5F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DD555B-1E01-46A9-9BB8-6F002576354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Obiettivi della L. 4/13 :</a:t>
            </a:r>
          </a:p>
          <a:p>
            <a:pPr marL="0" indent="0" algn="ctr">
              <a:buNone/>
            </a:pPr>
            <a:endParaRPr lang="it-IT" dirty="0"/>
          </a:p>
          <a:p>
            <a:r>
              <a:rPr lang="it-IT" dirty="0"/>
              <a:t>Creare le condizioni per promuovere e diffondere il valore delle attività di ogni settore;</a:t>
            </a:r>
          </a:p>
          <a:p>
            <a:r>
              <a:rPr lang="it-IT" dirty="0"/>
              <a:t>mettere a punto un sistema di servizi attraverso le associazioni professionali;</a:t>
            </a:r>
          </a:p>
          <a:p>
            <a:pPr algn="just"/>
            <a:r>
              <a:rPr lang="it-IT" dirty="0"/>
              <a:t>rendere dette associazioni garanti della professionalità dei propri aderenti.  </a:t>
            </a:r>
          </a:p>
        </p:txBody>
      </p:sp>
    </p:spTree>
    <p:extLst>
      <p:ext uri="{BB962C8B-B14F-4D97-AF65-F5344CB8AC3E}">
        <p14:creationId xmlns:p14="http://schemas.microsoft.com/office/powerpoint/2010/main" val="2253204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1C6AC4-30C3-6576-0AB4-60643642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E293C0-6E27-B022-C34E-480F4D95644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Compiti attribuiti alle associazioni:</a:t>
            </a:r>
          </a:p>
          <a:p>
            <a:endParaRPr lang="it-IT" dirty="0"/>
          </a:p>
          <a:p>
            <a:r>
              <a:rPr lang="it-IT" dirty="0"/>
              <a:t>-valorizzare le competenze e garantire il rispetto delle regole deontologiche;</a:t>
            </a:r>
          </a:p>
          <a:p>
            <a:r>
              <a:rPr lang="it-IT" dirty="0"/>
              <a:t>-promuovere la formazione permanente, adottare un codice di condotta, vigilare sulla stessa e stabilire le sanzioni disciplinari;</a:t>
            </a:r>
          </a:p>
          <a:p>
            <a:r>
              <a:rPr lang="it-IT" dirty="0"/>
              <a:t>-</a:t>
            </a:r>
            <a:r>
              <a:rPr lang="it-IT" b="1" dirty="0"/>
              <a:t>collaborare all’elaborazione della norma tecnica</a:t>
            </a:r>
          </a:p>
        </p:txBody>
      </p:sp>
    </p:spTree>
    <p:extLst>
      <p:ext uri="{BB962C8B-B14F-4D97-AF65-F5344CB8AC3E}">
        <p14:creationId xmlns:p14="http://schemas.microsoft.com/office/powerpoint/2010/main" val="52591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Norma tecnica UNI 11644:2016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dirty="0"/>
              <a:t>Le associazioni inserite nell’Elenco del MISE collaborano all’elaborazione della normativa tecnica UNI ex art. 9 L. n.4/13</a:t>
            </a:r>
          </a:p>
          <a:p>
            <a:pPr algn="just">
              <a:buNone/>
            </a:pPr>
            <a:r>
              <a:rPr lang="it-IT" dirty="0"/>
              <a:t>   </a:t>
            </a:r>
          </a:p>
          <a:p>
            <a:pPr algn="just">
              <a:buNone/>
            </a:pPr>
            <a:endParaRPr lang="it-IT" dirty="0"/>
          </a:p>
          <a:p>
            <a:pPr algn="just">
              <a:buNone/>
            </a:pPr>
            <a:r>
              <a:rPr lang="it-IT" dirty="0"/>
              <a:t>   </a:t>
            </a:r>
          </a:p>
          <a:p>
            <a:pPr algn="just">
              <a:buNone/>
            </a:pPr>
            <a:r>
              <a:rPr lang="it-IT" dirty="0"/>
              <a:t>al fine di </a:t>
            </a:r>
            <a:r>
              <a:rPr lang="it-IT" i="1" dirty="0"/>
              <a:t>garantire la massima consensualità, democraticità e trasparenza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084320" y="3212976"/>
            <a:ext cx="484632" cy="7772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1DBE15-2539-608D-CC56-0AEFD4ED8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Sistema di attestazione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05798-EA4B-0BB2-3042-40D9E98D539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A tutela dei consumatori e per garantire la trasparenza, le associazioni possono rilasciare un’attestazione relativa a:</a:t>
            </a:r>
          </a:p>
          <a:p>
            <a:pPr algn="just"/>
            <a:r>
              <a:rPr lang="it-IT" dirty="0"/>
              <a:t>regolare iscrizione/standard qualitativi/garanzie fornite</a:t>
            </a:r>
          </a:p>
          <a:p>
            <a:pPr algn="just"/>
            <a:r>
              <a:rPr lang="it-IT" dirty="0"/>
              <a:t>eventuale possesso di polizza assicurativa</a:t>
            </a:r>
          </a:p>
          <a:p>
            <a:pPr algn="just"/>
            <a:r>
              <a:rPr lang="it-IT" dirty="0"/>
              <a:t>eventuale certificazione di conformità alla norma UNI rilasciata da parte terza</a:t>
            </a:r>
          </a:p>
          <a:p>
            <a:pPr algn="just"/>
            <a:r>
              <a:rPr lang="it-IT" b="1" dirty="0"/>
              <a:t>Le attestazioni non rappresentano requisito necessario per l’esercizio della professione</a:t>
            </a:r>
          </a:p>
        </p:txBody>
      </p:sp>
    </p:spTree>
    <p:extLst>
      <p:ext uri="{BB962C8B-B14F-4D97-AF65-F5344CB8AC3E}">
        <p14:creationId xmlns:p14="http://schemas.microsoft.com/office/powerpoint/2010/main" val="152709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2CDCD2-16D5-CF37-D1B5-55447EDCD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DM 151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65EB60-258C-01BE-AB60-9B3C61214E8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it-IT" dirty="0"/>
              <a:t>Regolamenta:</a:t>
            </a:r>
          </a:p>
          <a:p>
            <a:r>
              <a:rPr lang="it-IT" dirty="0"/>
              <a:t>L’attività professionale</a:t>
            </a:r>
          </a:p>
          <a:p>
            <a:r>
              <a:rPr lang="it-IT" dirty="0"/>
              <a:t>I requisiti di onorabilità</a:t>
            </a:r>
          </a:p>
          <a:p>
            <a:r>
              <a:rPr lang="it-IT" dirty="0"/>
              <a:t>Modalità e contenuti dei corsi obbligatori per la formazione di base e l’aggiornamento continuo</a:t>
            </a:r>
          </a:p>
          <a:p>
            <a:r>
              <a:rPr lang="it-IT" dirty="0"/>
              <a:t>I requisiti del formatore</a:t>
            </a:r>
          </a:p>
          <a:p>
            <a:r>
              <a:rPr lang="it-IT" dirty="0"/>
              <a:t>Le tariffe</a:t>
            </a:r>
          </a:p>
          <a:p>
            <a:r>
              <a:rPr lang="it-IT" dirty="0"/>
              <a:t>Il trattamento dei dati personali</a:t>
            </a:r>
          </a:p>
        </p:txBody>
      </p:sp>
    </p:spTree>
    <p:extLst>
      <p:ext uri="{BB962C8B-B14F-4D97-AF65-F5344CB8AC3E}">
        <p14:creationId xmlns:p14="http://schemas.microsoft.com/office/powerpoint/2010/main" val="380382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40D085-C1DC-6D3E-B3F0-59B468D4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C053F8-8044-579F-B3CA-7AFA38801CC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Prima norma specifica valevole </a:t>
            </a:r>
            <a:r>
              <a:rPr lang="it-IT" i="1" dirty="0"/>
              <a:t>erga omnes </a:t>
            </a:r>
            <a:r>
              <a:rPr lang="it-IT" dirty="0"/>
              <a:t>inserita tra le fonti del diritto.</a:t>
            </a:r>
          </a:p>
          <a:p>
            <a:endParaRPr lang="it-IT" dirty="0"/>
          </a:p>
          <a:p>
            <a:r>
              <a:rPr lang="it-IT" dirty="0"/>
              <a:t>Come è possibile e funzionale coordinare l’attuale fase di revisione della NT con il contenuto del DM?</a:t>
            </a:r>
          </a:p>
        </p:txBody>
      </p:sp>
    </p:spTree>
    <p:extLst>
      <p:ext uri="{BB962C8B-B14F-4D97-AF65-F5344CB8AC3E}">
        <p14:creationId xmlns:p14="http://schemas.microsoft.com/office/powerpoint/2010/main" val="677365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942</TotalTime>
  <Words>528</Words>
  <Application>Microsoft Office PowerPoint</Application>
  <PresentationFormat>Presentazione su schermo (4:3)</PresentationFormat>
  <Paragraphs>74</Paragraphs>
  <Slides>13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Calibri</vt:lpstr>
      <vt:lpstr>Georgia</vt:lpstr>
      <vt:lpstr>Wingdings</vt:lpstr>
      <vt:lpstr>Wingdings 2</vt:lpstr>
      <vt:lpstr>Città</vt:lpstr>
      <vt:lpstr>La nuova norma UNI 11644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Presentazione standard di PowerPoint</vt:lpstr>
      <vt:lpstr>Legge n. 4/2013</vt:lpstr>
      <vt:lpstr>Presentazione standard di PowerPoint</vt:lpstr>
      <vt:lpstr>Presentazione standard di PowerPoint</vt:lpstr>
      <vt:lpstr>Norma tecnica UNI 11644:2016</vt:lpstr>
      <vt:lpstr>Sistema di attestazione</vt:lpstr>
      <vt:lpstr>DM 151</vt:lpstr>
      <vt:lpstr>Presentazione standard di PowerPoint</vt:lpstr>
      <vt:lpstr>Nuova denominazione NT</vt:lpstr>
      <vt:lpstr>Presentazione standard di PowerPoint</vt:lpstr>
      <vt:lpstr>Esame di certificazione</vt:lpstr>
      <vt:lpstr>  proposta SIMeF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Professione del Mediatore Familiare   L. 14.1.13 n.4</dc:title>
  <dc:creator>Dellalena</dc:creator>
  <cp:lastModifiedBy>Riccardo Pardini</cp:lastModifiedBy>
  <cp:revision>78</cp:revision>
  <dcterms:created xsi:type="dcterms:W3CDTF">2018-01-05T12:01:27Z</dcterms:created>
  <dcterms:modified xsi:type="dcterms:W3CDTF">2024-06-14T21:48:02Z</dcterms:modified>
</cp:coreProperties>
</file>